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98" r:id="rId2"/>
    <p:sldId id="289" r:id="rId3"/>
    <p:sldId id="372" r:id="rId4"/>
    <p:sldId id="371" r:id="rId5"/>
    <p:sldId id="329" r:id="rId6"/>
    <p:sldId id="339" r:id="rId7"/>
    <p:sldId id="340" r:id="rId8"/>
    <p:sldId id="319" r:id="rId9"/>
    <p:sldId id="318" r:id="rId10"/>
    <p:sldId id="338" r:id="rId11"/>
    <p:sldId id="335" r:id="rId12"/>
    <p:sldId id="337" r:id="rId13"/>
    <p:sldId id="370" r:id="rId14"/>
    <p:sldId id="341" r:id="rId15"/>
    <p:sldId id="352" r:id="rId16"/>
    <p:sldId id="342" r:id="rId17"/>
    <p:sldId id="343" r:id="rId18"/>
    <p:sldId id="361" r:id="rId19"/>
    <p:sldId id="344" r:id="rId20"/>
    <p:sldId id="368" r:id="rId21"/>
    <p:sldId id="367" r:id="rId22"/>
    <p:sldId id="345" r:id="rId23"/>
    <p:sldId id="362" r:id="rId24"/>
    <p:sldId id="346" r:id="rId25"/>
    <p:sldId id="347" r:id="rId26"/>
    <p:sldId id="363" r:id="rId27"/>
    <p:sldId id="351" r:id="rId28"/>
    <p:sldId id="365" r:id="rId29"/>
    <p:sldId id="369" r:id="rId30"/>
    <p:sldId id="366" r:id="rId31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9">
          <p15:clr>
            <a:srgbClr val="A4A3A4"/>
          </p15:clr>
        </p15:guide>
        <p15:guide id="2" pos="3338">
          <p15:clr>
            <a:srgbClr val="A4A3A4"/>
          </p15:clr>
        </p15:guide>
        <p15:guide id="3" orient="horz" pos="3411">
          <p15:clr>
            <a:srgbClr val="A4A3A4"/>
          </p15:clr>
        </p15:guide>
        <p15:guide id="4" pos="31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clrMru>
    <a:srgbClr val="0061A1"/>
    <a:srgbClr val="2A5D9B"/>
    <a:srgbClr val="2F7DC1"/>
    <a:srgbClr val="000000"/>
    <a:srgbClr val="00488B"/>
    <a:srgbClr val="73C2E1"/>
    <a:srgbClr val="5EBBDF"/>
    <a:srgbClr val="144C8D"/>
    <a:srgbClr val="12467F"/>
    <a:srgbClr val="003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114" autoAdjust="0"/>
    <p:restoredTop sz="96256" autoAdjust="0"/>
  </p:normalViewPr>
  <p:slideViewPr>
    <p:cSldViewPr snapToGrid="0" snapToObjects="1">
      <p:cViewPr varScale="1">
        <p:scale>
          <a:sx n="39" d="100"/>
          <a:sy n="39" d="100"/>
        </p:scale>
        <p:origin x="-12" y="756"/>
      </p:cViewPr>
      <p:guideLst>
        <p:guide orient="horz" pos="2219"/>
        <p:guide pos="3338"/>
        <p:guide orient="horz" pos="3411"/>
        <p:guide pos="31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9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DE1E3-A2D0-E747-AA16-7FBD2FF186DC}" type="datetimeFigureOut">
              <a:rPr lang="en-US" smtClean="0"/>
              <a:pPr/>
              <a:t>4/9/2014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4BF8D-C5E7-9D45-B89A-115D1F605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64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5233D-728B-CE4C-A49F-F47578627060}" type="datetimeFigureOut">
              <a:rPr lang="en-US" smtClean="0"/>
              <a:pPr/>
              <a:t>4/9/2014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A5CAB-B6D7-134D-B2B6-C3058A1F34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93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A5CAB-B6D7-134D-B2B6-C3058A1F344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3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A5CAB-B6D7-134D-B2B6-C3058A1F344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3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BBA4-6695-499B-B421-4489AB46AD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01604"/>
            <a:ext cx="717996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1295400"/>
            <a:ext cx="10058400" cy="6477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288816" y="6654800"/>
            <a:ext cx="6348306" cy="914400"/>
          </a:xfrm>
          <a:effectLst/>
        </p:spPr>
        <p:txBody>
          <a:bodyPr>
            <a:normAutofit/>
          </a:bodyPr>
          <a:lstStyle>
            <a:lvl1pPr>
              <a:defRPr sz="2200" b="0" i="0" cap="all">
                <a:solidFill>
                  <a:schemeClr val="bg1"/>
                </a:solidFill>
                <a:latin typeface="Gotham HTF Medium"/>
                <a:cs typeface="Gotham HTF Medium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31788" y="6375400"/>
            <a:ext cx="974725" cy="1063625"/>
          </a:xfrm>
          <a:effectLst/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01604"/>
            <a:ext cx="717996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otpattern_stars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00417"/>
            <a:ext cx="11125200" cy="8480857"/>
          </a:xfrm>
          <a:prstGeom prst="rect">
            <a:avLst/>
          </a:prstGeom>
        </p:spPr>
      </p:pic>
      <p:sp>
        <p:nvSpPr>
          <p:cNvPr id="4" name="Title 12"/>
          <p:cNvSpPr>
            <a:spLocks noGrp="1"/>
          </p:cNvSpPr>
          <p:nvPr>
            <p:ph type="title"/>
          </p:nvPr>
        </p:nvSpPr>
        <p:spPr>
          <a:xfrm>
            <a:off x="1259839" y="1655064"/>
            <a:ext cx="7223759" cy="1295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14"/>
          <p:cNvSpPr>
            <a:spLocks noGrp="1"/>
          </p:cNvSpPr>
          <p:nvPr>
            <p:ph sz="quarter" idx="10"/>
          </p:nvPr>
        </p:nvSpPr>
        <p:spPr>
          <a:xfrm>
            <a:off x="1260475" y="2496312"/>
            <a:ext cx="6446838" cy="3934120"/>
          </a:xfrm>
        </p:spPr>
        <p:txBody>
          <a:bodyPr/>
          <a:lstStyle>
            <a:lvl2pPr marL="137160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" name="Picture 1" descr="2014-USAC-NatChamp-CollRoad-Richmond-Stacked_CapTech.jpe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63282"/>
            <a:ext cx="4737100" cy="12423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414962"/>
            <a:ext cx="10058400" cy="2357437"/>
          </a:xfrm>
          <a:prstGeom prst="rect">
            <a:avLst/>
          </a:prstGeom>
          <a:solidFill>
            <a:srgbClr val="144C8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2015_logo_titleSLI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560" y="5577425"/>
            <a:ext cx="2004140" cy="1928554"/>
          </a:xfrm>
          <a:prstGeom prst="rect">
            <a:avLst/>
          </a:prstGeom>
        </p:spPr>
      </p:pic>
      <p:pic>
        <p:nvPicPr>
          <p:cNvPr id="10" name="Picture 9" descr="facebook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91812" y="6828368"/>
            <a:ext cx="787349" cy="787349"/>
          </a:xfrm>
          <a:prstGeom prst="rect">
            <a:avLst/>
          </a:prstGeom>
        </p:spPr>
      </p:pic>
      <p:pic>
        <p:nvPicPr>
          <p:cNvPr id="11" name="Picture 10" descr="twitter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739" y="6828367"/>
            <a:ext cx="821217" cy="82121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5276491" y="6960802"/>
            <a:ext cx="1947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Arial"/>
                <a:cs typeface="Arial"/>
              </a:rPr>
              <a:t>@richmond2015  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|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7088352" y="7104678"/>
            <a:ext cx="15434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Arial"/>
                <a:cs typeface="Arial"/>
              </a:rPr>
              <a:t>/richmond2015</a:t>
            </a:r>
            <a:endParaRPr lang="en-US" sz="1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720491" y="3643884"/>
            <a:ext cx="7111999" cy="1295400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" name="Picture 1" descr="2014-USAC-NatChamp-Co#F8CB3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66" y="1263649"/>
            <a:ext cx="7308850" cy="192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5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EEE1-96A1-43F3-89F6-C1AEC45B2273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D5C2-B403-4E42-A7E4-E4CC6740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87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EEE1-96A1-43F3-89F6-C1AEC45B2273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D5C2-B403-4E42-A7E4-E4CC6740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EEE1-96A1-43F3-89F6-C1AEC45B2273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D5C2-B403-4E42-A7E4-E4CC6740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63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82" tIns="50941" rIns="101882" bIns="50941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 b="0" i="0">
                <a:solidFill>
                  <a:schemeClr val="tx1">
                    <a:tint val="75000"/>
                  </a:schemeClr>
                </a:solidFill>
                <a:latin typeface="Gotham HTF Book"/>
                <a:cs typeface="Gotham HTF Book"/>
              </a:defRPr>
            </a:lvl1pPr>
          </a:lstStyle>
          <a:p>
            <a:fld id="{33AA7A3A-0814-7840-B7CA-637099FA132F}" type="datetimeFigureOut">
              <a:rPr lang="en-US" smtClean="0"/>
              <a:pPr/>
              <a:t>4/9/2014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 b="0" i="0">
                <a:solidFill>
                  <a:schemeClr val="tx1">
                    <a:tint val="75000"/>
                  </a:schemeClr>
                </a:solidFill>
                <a:latin typeface="Gotham HTF Book"/>
                <a:cs typeface="Gotham HTF Book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 b="0" i="0">
                <a:solidFill>
                  <a:schemeClr val="tx1">
                    <a:tint val="75000"/>
                  </a:schemeClr>
                </a:solidFill>
                <a:latin typeface="Gotham HTF Book"/>
                <a:cs typeface="Gotham HTF Book"/>
              </a:defRPr>
            </a:lvl1pPr>
          </a:lstStyle>
          <a:p>
            <a:fld id="{1478DA66-BE33-F044-8A53-F69972519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3" r:id="rId4"/>
    <p:sldLayoutId id="2147483674" r:id="rId5"/>
    <p:sldLayoutId id="2147483675" r:id="rId6"/>
    <p:sldLayoutId id="2147483676" r:id="rId7"/>
  </p:sldLayoutIdLst>
  <p:txStyles>
    <p:titleStyle>
      <a:lvl1pPr algn="l" defTabSz="509412" rtl="0" eaLnBrk="1" latinLnBrk="0" hangingPunct="1">
        <a:spcBef>
          <a:spcPct val="0"/>
        </a:spcBef>
        <a:buNone/>
        <a:defRPr sz="4000" b="0" i="0" kern="1200" cap="all">
          <a:solidFill>
            <a:srgbClr val="00488B"/>
          </a:solidFill>
          <a:latin typeface="Gotham HTF Bold"/>
          <a:ea typeface="+mj-ea"/>
          <a:cs typeface="Gotham HTF Bold"/>
        </a:defRPr>
      </a:lvl1pPr>
    </p:titleStyle>
    <p:bodyStyle>
      <a:lvl1pPr marL="0" indent="0" algn="l" defTabSz="509412" rtl="0" eaLnBrk="1" latinLnBrk="0" hangingPunct="1">
        <a:spcBef>
          <a:spcPts val="0"/>
        </a:spcBef>
        <a:buFont typeface="Arial"/>
        <a:buNone/>
        <a:defRPr sz="1300" b="0" i="0" kern="1200">
          <a:solidFill>
            <a:schemeClr val="tx1"/>
          </a:solidFill>
          <a:latin typeface="Gotham HTF Medium"/>
          <a:ea typeface="+mn-ea"/>
          <a:cs typeface="Gotham HTF Medium"/>
        </a:defRPr>
      </a:lvl1pPr>
      <a:lvl2pPr marL="0" indent="-137160" algn="l" defTabSz="509412" rtl="0" eaLnBrk="1" latinLnBrk="0" hangingPunct="1">
        <a:spcBef>
          <a:spcPts val="800"/>
        </a:spcBef>
        <a:buFont typeface="Arial"/>
        <a:buChar char="•"/>
        <a:defRPr sz="1300" b="0" i="0" kern="1200">
          <a:solidFill>
            <a:schemeClr val="tx1"/>
          </a:solidFill>
          <a:latin typeface="Gotham HTF Medium"/>
          <a:ea typeface="+mn-ea"/>
          <a:cs typeface="Gotham HTF Medium"/>
        </a:defRPr>
      </a:lvl2pPr>
      <a:lvl3pPr marL="274320" indent="-137160" algn="l" defTabSz="509412" rtl="0" eaLnBrk="1" latinLnBrk="0" hangingPunct="1">
        <a:spcBef>
          <a:spcPct val="20000"/>
        </a:spcBef>
        <a:buFont typeface="Lucida Grande"/>
        <a:buChar char="–"/>
        <a:defRPr sz="1300" b="0" i="0" kern="1200">
          <a:solidFill>
            <a:schemeClr val="tx1"/>
          </a:solidFill>
          <a:latin typeface="Gotham HTF Medium"/>
          <a:ea typeface="+mn-ea"/>
          <a:cs typeface="Gotham HTF Medium"/>
        </a:defRPr>
      </a:lvl3pPr>
      <a:lvl4pPr marL="457200" indent="-137160" algn="l" defTabSz="509412" rtl="0" eaLnBrk="1" latinLnBrk="0" hangingPunct="1">
        <a:spcBef>
          <a:spcPct val="20000"/>
        </a:spcBef>
        <a:buSzPct val="70000"/>
        <a:buFont typeface="Wingdings" charset="2"/>
        <a:buChar char="v"/>
        <a:defRPr sz="1300" b="0" i="0" kern="1200">
          <a:solidFill>
            <a:schemeClr val="tx1"/>
          </a:solidFill>
          <a:latin typeface="Gotham HTF Medium"/>
          <a:ea typeface="+mn-ea"/>
          <a:cs typeface="Gotham HTF Medium"/>
        </a:defRPr>
      </a:lvl4pPr>
      <a:lvl5pPr marL="594360" indent="-137160" algn="l" defTabSz="509412" rtl="0" eaLnBrk="1" latinLnBrk="0" hangingPunct="1">
        <a:spcBef>
          <a:spcPct val="20000"/>
        </a:spcBef>
        <a:buFont typeface="Arial"/>
        <a:buChar char="»"/>
        <a:defRPr sz="1300" b="0" i="0" kern="1200">
          <a:solidFill>
            <a:schemeClr val="tx1"/>
          </a:solidFill>
          <a:latin typeface="Gotham HTF Medium"/>
          <a:ea typeface="+mn-ea"/>
          <a:cs typeface="Gotham HTF Medium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125" y="3835908"/>
            <a:ext cx="6819900" cy="710692"/>
          </a:xfrm>
        </p:spPr>
        <p:txBody>
          <a:bodyPr/>
          <a:lstStyle/>
          <a:p>
            <a:pPr lvl="0" algn="ctr"/>
            <a:r>
              <a:rPr lang="en-US" sz="3200" dirty="0" smtClean="0">
                <a:solidFill>
                  <a:srgbClr val="0061A1"/>
                </a:solidFill>
              </a:rPr>
              <a:t>Traffic impact Briefing</a:t>
            </a:r>
            <a:br>
              <a:rPr lang="en-US" sz="3200" dirty="0" smtClean="0">
                <a:solidFill>
                  <a:srgbClr val="0061A1"/>
                </a:solidFill>
              </a:rPr>
            </a:br>
            <a:endParaRPr lang="en-US" sz="3200" dirty="0">
              <a:solidFill>
                <a:srgbClr val="0061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5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91067" y="1372341"/>
            <a:ext cx="6841595" cy="773959"/>
          </a:xfrm>
        </p:spPr>
        <p:txBody>
          <a:bodyPr/>
          <a:lstStyle/>
          <a:p>
            <a:r>
              <a:rPr lang="en-US" dirty="0"/>
              <a:t>Phase </a:t>
            </a:r>
            <a:r>
              <a:rPr lang="en-US" dirty="0" smtClean="0"/>
              <a:t>1 | </a:t>
            </a:r>
            <a:r>
              <a:rPr lang="en-US" sz="2000" dirty="0" smtClean="0"/>
              <a:t>February </a:t>
            </a:r>
            <a:r>
              <a:rPr lang="en-US" sz="2000" dirty="0"/>
              <a:t>25 – March 18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711196" y="2344486"/>
            <a:ext cx="7349066" cy="4242183"/>
          </a:xfrm>
        </p:spPr>
        <p:txBody>
          <a:bodyPr>
            <a:noAutofit/>
          </a:bodyPr>
          <a:lstStyle/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US" sz="2800" dirty="0" smtClean="0"/>
              <a:t>Engaging community with route information</a:t>
            </a: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endParaRPr lang="en-US" sz="2800" dirty="0" smtClean="0"/>
          </a:p>
          <a:p>
            <a:pPr marL="731520" lvl="2" indent="-457200">
              <a:spcBef>
                <a:spcPct val="0"/>
              </a:spcBef>
            </a:pPr>
            <a:r>
              <a:rPr lang="en-US" sz="2000" dirty="0" smtClean="0"/>
              <a:t>Extensive local media coverage</a:t>
            </a:r>
          </a:p>
          <a:p>
            <a:pPr marL="731520" lvl="2" indent="-457200">
              <a:spcBef>
                <a:spcPct val="0"/>
              </a:spcBef>
            </a:pPr>
            <a:r>
              <a:rPr lang="en-US" sz="2000" dirty="0" smtClean="0"/>
              <a:t>Social media buzz</a:t>
            </a:r>
            <a:endParaRPr lang="en-US" sz="2000" dirty="0"/>
          </a:p>
          <a:p>
            <a:pPr marL="731520" lvl="2" indent="-457200">
              <a:spcBef>
                <a:spcPct val="0"/>
              </a:spcBef>
            </a:pPr>
            <a:r>
              <a:rPr lang="en-US" sz="2000" dirty="0" smtClean="0"/>
              <a:t>Direct Emails (leveraging 3</a:t>
            </a:r>
            <a:r>
              <a:rPr lang="en-US" sz="2000" baseline="30000" dirty="0" smtClean="0"/>
              <a:t>rd</a:t>
            </a:r>
            <a:r>
              <a:rPr lang="en-US" sz="2000" dirty="0"/>
              <a:t> </a:t>
            </a:r>
            <a:r>
              <a:rPr lang="en-US" sz="2000" dirty="0" smtClean="0"/>
              <a:t>party lists)</a:t>
            </a:r>
          </a:p>
          <a:p>
            <a:pPr marL="731520" lvl="2" indent="-457200">
              <a:spcBef>
                <a:spcPct val="0"/>
              </a:spcBef>
            </a:pPr>
            <a:r>
              <a:rPr lang="en-US" sz="2000" dirty="0" smtClean="0"/>
              <a:t>2015 Hotline &amp; Website resources</a:t>
            </a:r>
          </a:p>
          <a:p>
            <a:pPr marL="731520" lvl="2" indent="-457200">
              <a:spcBef>
                <a:spcPct val="0"/>
              </a:spcBef>
            </a:pPr>
            <a:r>
              <a:rPr lang="en-US" sz="2000" dirty="0" smtClean="0"/>
              <a:t>Reverse 911 message to city residents</a:t>
            </a:r>
          </a:p>
          <a:p>
            <a:pPr marL="731520" lvl="2" indent="-457200">
              <a:spcBef>
                <a:spcPct val="0"/>
              </a:spcBef>
            </a:pPr>
            <a:r>
              <a:rPr lang="en-US" sz="2000" dirty="0" smtClean="0"/>
              <a:t>Community-wide Prologue events</a:t>
            </a:r>
          </a:p>
          <a:p>
            <a:pPr lvl="2" indent="0">
              <a:spcBef>
                <a:spcPct val="0"/>
              </a:spcBef>
              <a:buNone/>
            </a:pPr>
            <a:endParaRPr lang="en-US" sz="2800" dirty="0"/>
          </a:p>
          <a:p>
            <a:pPr marL="731520" lvl="2" indent="-457200">
              <a:spcBef>
                <a:spcPct val="0"/>
              </a:spcBef>
            </a:pPr>
            <a:endParaRPr lang="en-US" sz="20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99075" y="194564"/>
            <a:ext cx="4518025" cy="1050036"/>
          </a:xfrm>
          <a:prstGeom prst="rect">
            <a:avLst/>
          </a:prstGeom>
        </p:spPr>
        <p:txBody>
          <a:bodyPr vert="horz" lIns="101882" tIns="50941" rIns="101882" bIns="50941" rtlCol="0" anchor="t">
            <a:noAutofit/>
          </a:bodyPr>
          <a:lstStyle>
            <a:lvl1pPr algn="l" defTabSz="509412" rtl="0" eaLnBrk="1" latinLnBrk="0" hangingPunct="1">
              <a:spcBef>
                <a:spcPct val="0"/>
              </a:spcBef>
              <a:buNone/>
              <a:defRPr sz="4000" b="0" i="0" kern="1200" cap="all">
                <a:solidFill>
                  <a:srgbClr val="00488B"/>
                </a:solidFill>
                <a:latin typeface="Gotham HTF Bold"/>
                <a:ea typeface="+mj-ea"/>
                <a:cs typeface="Gotham HTF Bold"/>
              </a:defRPr>
            </a:lvl1pPr>
          </a:lstStyle>
          <a:p>
            <a:pPr algn="r"/>
            <a:r>
              <a:rPr lang="en-US" sz="3200" dirty="0" smtClean="0"/>
              <a:t>Community Outreach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289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91067" y="1372341"/>
            <a:ext cx="6841595" cy="540353"/>
          </a:xfrm>
        </p:spPr>
        <p:txBody>
          <a:bodyPr/>
          <a:lstStyle/>
          <a:p>
            <a:r>
              <a:rPr lang="en-US" dirty="0"/>
              <a:t>Phase </a:t>
            </a:r>
            <a:r>
              <a:rPr lang="en-US" dirty="0" smtClean="0"/>
              <a:t>2 </a:t>
            </a:r>
            <a:r>
              <a:rPr lang="en-US" dirty="0"/>
              <a:t>| </a:t>
            </a:r>
            <a:r>
              <a:rPr lang="en-US" sz="2000" dirty="0" smtClean="0"/>
              <a:t>March 19 – Early April</a:t>
            </a:r>
            <a:r>
              <a:rPr lang="en-US" sz="4400" dirty="0"/>
              <a:t/>
            </a:r>
            <a:br>
              <a:rPr lang="en-US" sz="4400" dirty="0"/>
            </a:br>
            <a:endParaRPr lang="en-US" sz="320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711196" y="2319086"/>
            <a:ext cx="7349066" cy="4242183"/>
          </a:xfrm>
        </p:spPr>
        <p:txBody>
          <a:bodyPr>
            <a:noAutofit/>
          </a:bodyPr>
          <a:lstStyle/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US" sz="2800" dirty="0" smtClean="0"/>
              <a:t>Direct outreach to impacted businesses, organizations and residents</a:t>
            </a: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endParaRPr lang="en-US" sz="2800" dirty="0" smtClean="0"/>
          </a:p>
          <a:p>
            <a:pPr marL="731520" lvl="2" indent="-457200">
              <a:spcBef>
                <a:spcPct val="0"/>
              </a:spcBef>
            </a:pPr>
            <a:r>
              <a:rPr lang="en-US" sz="2000" dirty="0" smtClean="0"/>
              <a:t>Door-to-door outreach with leave-behind to businesses</a:t>
            </a:r>
          </a:p>
          <a:p>
            <a:pPr marL="731520" lvl="2" indent="-457200">
              <a:spcBef>
                <a:spcPct val="0"/>
              </a:spcBef>
            </a:pPr>
            <a:r>
              <a:rPr lang="en-US" sz="2000" dirty="0" smtClean="0"/>
              <a:t>Direct mail / door-hanger to residents along routes</a:t>
            </a:r>
          </a:p>
          <a:p>
            <a:pPr marL="731520" lvl="2" indent="-457200">
              <a:spcBef>
                <a:spcPct val="0"/>
              </a:spcBef>
            </a:pPr>
            <a:r>
              <a:rPr lang="en-US" sz="2000" dirty="0" smtClean="0"/>
              <a:t>Detailed planning with major employers along routes</a:t>
            </a:r>
          </a:p>
          <a:p>
            <a:pPr marL="731520" lvl="2" indent="-457200">
              <a:spcBef>
                <a:spcPct val="0"/>
              </a:spcBef>
            </a:pPr>
            <a:endParaRPr lang="en-US" sz="20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99075" y="194564"/>
            <a:ext cx="4518025" cy="1050036"/>
          </a:xfrm>
          <a:prstGeom prst="rect">
            <a:avLst/>
          </a:prstGeom>
        </p:spPr>
        <p:txBody>
          <a:bodyPr vert="horz" lIns="101882" tIns="50941" rIns="101882" bIns="50941" rtlCol="0" anchor="t">
            <a:noAutofit/>
          </a:bodyPr>
          <a:lstStyle>
            <a:lvl1pPr algn="l" defTabSz="509412" rtl="0" eaLnBrk="1" latinLnBrk="0" hangingPunct="1">
              <a:spcBef>
                <a:spcPct val="0"/>
              </a:spcBef>
              <a:buNone/>
              <a:defRPr sz="4000" b="0" i="0" kern="1200" cap="all">
                <a:solidFill>
                  <a:srgbClr val="00488B"/>
                </a:solidFill>
                <a:latin typeface="Gotham HTF Bold"/>
                <a:ea typeface="+mj-ea"/>
                <a:cs typeface="Gotham HTF Bold"/>
              </a:defRPr>
            </a:lvl1pPr>
          </a:lstStyle>
          <a:p>
            <a:pPr algn="r"/>
            <a:r>
              <a:rPr lang="en-US" sz="3200" dirty="0" smtClean="0"/>
              <a:t>Community Outreach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697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5367" y="1372341"/>
            <a:ext cx="6841595" cy="540353"/>
          </a:xfrm>
        </p:spPr>
        <p:txBody>
          <a:bodyPr/>
          <a:lstStyle/>
          <a:p>
            <a:r>
              <a:rPr lang="en-US" sz="4400" dirty="0"/>
              <a:t>Phase </a:t>
            </a:r>
            <a:r>
              <a:rPr lang="en-US" sz="4400" dirty="0" smtClean="0"/>
              <a:t>3 </a:t>
            </a:r>
            <a:r>
              <a:rPr lang="en-US" sz="4400" dirty="0"/>
              <a:t>| </a:t>
            </a:r>
            <a:r>
              <a:rPr lang="en-US" sz="2000" dirty="0" smtClean="0"/>
              <a:t>April – May, 2</a:t>
            </a:r>
            <a:r>
              <a:rPr lang="en-US" sz="4400" dirty="0"/>
              <a:t/>
            </a:r>
            <a:br>
              <a:rPr lang="en-US" sz="4400" dirty="0"/>
            </a:br>
            <a:endParaRPr lang="en-US" sz="320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711196" y="2319086"/>
            <a:ext cx="7349066" cy="4242183"/>
          </a:xfrm>
        </p:spPr>
        <p:txBody>
          <a:bodyPr>
            <a:noAutofit/>
          </a:bodyPr>
          <a:lstStyle/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US" sz="2800" dirty="0" smtClean="0"/>
              <a:t>Announcement of traffic management plan &amp;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wave of community Prologue events </a:t>
            </a: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endParaRPr lang="en-US" sz="2800" dirty="0" smtClean="0"/>
          </a:p>
          <a:p>
            <a:pPr marL="731520" lvl="2" indent="-457200">
              <a:spcBef>
                <a:spcPct val="0"/>
              </a:spcBef>
            </a:pPr>
            <a:r>
              <a:rPr lang="en-US" sz="2000" dirty="0"/>
              <a:t>A</a:t>
            </a:r>
            <a:r>
              <a:rPr lang="en-US" sz="2000" dirty="0" smtClean="0"/>
              <a:t>nnounce traffic management plan (road closures &amp; alternatives)</a:t>
            </a:r>
          </a:p>
          <a:p>
            <a:pPr marL="731520" lvl="2" indent="-457200">
              <a:spcBef>
                <a:spcPct val="0"/>
              </a:spcBef>
            </a:pPr>
            <a:r>
              <a:rPr lang="en-US" sz="2000" dirty="0" smtClean="0"/>
              <a:t>Media Campaign: paid media, PR, PSA’s, social media, Reverse 911, etc.</a:t>
            </a:r>
          </a:p>
          <a:p>
            <a:pPr marL="731520" lvl="2" indent="-457200">
              <a:spcBef>
                <a:spcPct val="0"/>
              </a:spcBef>
            </a:pPr>
            <a:r>
              <a:rPr lang="en-US" sz="2000" dirty="0" smtClean="0"/>
              <a:t>Direct outreach via direct mail and email</a:t>
            </a:r>
          </a:p>
          <a:p>
            <a:pPr marL="731520" lvl="2" indent="-457200">
              <a:spcBef>
                <a:spcPct val="0"/>
              </a:spcBef>
            </a:pPr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Wave of Prologue events focused on downtown areas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99075" y="194564"/>
            <a:ext cx="4518025" cy="1050036"/>
          </a:xfrm>
          <a:prstGeom prst="rect">
            <a:avLst/>
          </a:prstGeom>
        </p:spPr>
        <p:txBody>
          <a:bodyPr vert="horz" lIns="101882" tIns="50941" rIns="101882" bIns="50941" rtlCol="0" anchor="t">
            <a:noAutofit/>
          </a:bodyPr>
          <a:lstStyle>
            <a:lvl1pPr algn="l" defTabSz="509412" rtl="0" eaLnBrk="1" latinLnBrk="0" hangingPunct="1">
              <a:spcBef>
                <a:spcPct val="0"/>
              </a:spcBef>
              <a:buNone/>
              <a:defRPr sz="4000" b="0" i="0" kern="1200" cap="all">
                <a:solidFill>
                  <a:srgbClr val="00488B"/>
                </a:solidFill>
                <a:latin typeface="Gotham HTF Bold"/>
                <a:ea typeface="+mj-ea"/>
                <a:cs typeface="Gotham HTF Bold"/>
              </a:defRPr>
            </a:lvl1pPr>
          </a:lstStyle>
          <a:p>
            <a:pPr algn="r"/>
            <a:r>
              <a:rPr lang="en-US" sz="3200" dirty="0" smtClean="0"/>
              <a:t>Community Outreach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012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125" y="3835908"/>
            <a:ext cx="6819900" cy="710692"/>
          </a:xfrm>
        </p:spPr>
        <p:txBody>
          <a:bodyPr/>
          <a:lstStyle/>
          <a:p>
            <a:pPr lvl="0" algn="ctr"/>
            <a:r>
              <a:rPr lang="en-US" sz="3200" dirty="0" smtClean="0">
                <a:solidFill>
                  <a:srgbClr val="0061A1"/>
                </a:solidFill>
              </a:rPr>
              <a:t>Traffic Mitigation </a:t>
            </a:r>
            <a:r>
              <a:rPr lang="en-US" sz="3200" dirty="0" err="1" smtClean="0">
                <a:solidFill>
                  <a:srgbClr val="0061A1"/>
                </a:solidFill>
              </a:rPr>
              <a:t>PLan</a:t>
            </a:r>
            <a:endParaRPr lang="en-US" sz="3200" dirty="0">
              <a:solidFill>
                <a:srgbClr val="0061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sz="quarter" idx="10"/>
          </p:nvPr>
        </p:nvSpPr>
        <p:spPr>
          <a:xfrm>
            <a:off x="254000" y="1659467"/>
            <a:ext cx="9262533" cy="4792133"/>
          </a:xfrm>
        </p:spPr>
        <p:txBody>
          <a:bodyPr>
            <a:normAutofit fontScale="92500"/>
          </a:bodyPr>
          <a:lstStyle/>
          <a:p>
            <a:r>
              <a:rPr lang="en-US" sz="3500" b="1" dirty="0" smtClean="0"/>
              <a:t>A Focus On: </a:t>
            </a:r>
            <a:endParaRPr lang="en-US" sz="3500" b="1" dirty="0"/>
          </a:p>
          <a:p>
            <a:r>
              <a:rPr lang="en-US" sz="1800" b="1" dirty="0"/>
              <a:t/>
            </a:r>
            <a:br>
              <a:rPr lang="en-US" sz="1800" b="1" dirty="0"/>
            </a:br>
            <a:r>
              <a:rPr lang="en-US" sz="2400" b="1" dirty="0"/>
              <a:t>Safety – </a:t>
            </a:r>
            <a:r>
              <a:rPr lang="en-US" sz="2400" dirty="0"/>
              <a:t>Event participants, event attendees, citizens, commuters, emergency response, prevention of event related events and </a:t>
            </a:r>
            <a:r>
              <a:rPr lang="en-US" sz="2400" dirty="0" smtClean="0"/>
              <a:t>incidents. 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  </a:t>
            </a:r>
            <a:br>
              <a:rPr lang="en-US" sz="2400" b="1" dirty="0"/>
            </a:br>
            <a:r>
              <a:rPr lang="en-US" sz="2400" b="1" dirty="0"/>
              <a:t>Efficiency – </a:t>
            </a:r>
            <a:r>
              <a:rPr lang="en-US" sz="2400" dirty="0"/>
              <a:t>E</a:t>
            </a:r>
            <a:r>
              <a:rPr lang="en-US" sz="2400" dirty="0" smtClean="0"/>
              <a:t>ffective </a:t>
            </a:r>
            <a:r>
              <a:rPr lang="en-US" sz="2400" dirty="0"/>
              <a:t>utilization of transportation grid given limitations imposed by course, identify and correct grid deficiencies prior to event.</a:t>
            </a:r>
            <a:r>
              <a:rPr lang="en-US" sz="2400" b="1" dirty="0"/>
              <a:t> </a:t>
            </a:r>
            <a:br>
              <a:rPr lang="en-US" sz="2400" b="1" dirty="0"/>
            </a:br>
            <a:r>
              <a:rPr lang="en-US" sz="2400" b="1" dirty="0"/>
              <a:t>  </a:t>
            </a:r>
            <a:br>
              <a:rPr lang="en-US" sz="2400" b="1" dirty="0"/>
            </a:br>
            <a:r>
              <a:rPr lang="en-US" sz="2400" b="1" dirty="0"/>
              <a:t>Predictability – </a:t>
            </a:r>
            <a:r>
              <a:rPr lang="en-US" sz="2400" dirty="0"/>
              <a:t>Clearly define affected area and distribute clear instructions on area access and event footprint.  Utilize same planning methods for 2015 for familiarity.  </a:t>
            </a:r>
          </a:p>
          <a:p>
            <a:pPr marL="318383" indent="-318383" algn="l">
              <a:buFont typeface="Arial" pitchFamily="34" charset="0"/>
              <a:buChar char="•"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Emergency Response –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2400" dirty="0" smtClean="0"/>
              <a:t>pecialized </a:t>
            </a:r>
            <a:r>
              <a:rPr lang="en-US" sz="2400" dirty="0"/>
              <a:t>emergency response services.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99075" y="194564"/>
            <a:ext cx="4518025" cy="1050036"/>
          </a:xfrm>
          <a:prstGeom prst="rect">
            <a:avLst/>
          </a:prstGeom>
        </p:spPr>
        <p:txBody>
          <a:bodyPr vert="horz" lIns="101882" tIns="50941" rIns="101882" bIns="50941" rtlCol="0" anchor="t">
            <a:noAutofit/>
          </a:bodyPr>
          <a:lstStyle>
            <a:lvl1pPr algn="l" defTabSz="509412" rtl="0" eaLnBrk="1" latinLnBrk="0" hangingPunct="1">
              <a:spcBef>
                <a:spcPct val="0"/>
              </a:spcBef>
              <a:buNone/>
              <a:defRPr sz="4000" b="0" i="0" kern="1200" cap="all">
                <a:solidFill>
                  <a:srgbClr val="00488B"/>
                </a:solidFill>
                <a:latin typeface="Gotham HTF Bold"/>
                <a:ea typeface="+mj-ea"/>
                <a:cs typeface="Gotham HTF Bold"/>
              </a:defRPr>
            </a:lvl1pPr>
          </a:lstStyle>
          <a:p>
            <a:pPr algn="r"/>
            <a:r>
              <a:rPr lang="en-US" sz="3200" dirty="0" smtClean="0"/>
              <a:t>Congestion Mitigation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3641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sz="quarter" idx="10"/>
          </p:nvPr>
        </p:nvSpPr>
        <p:spPr>
          <a:xfrm>
            <a:off x="254000" y="1519767"/>
            <a:ext cx="9563100" cy="5350933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Coordinated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process between partner agencies,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businesses and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organizers to minimize disruption and maximize potential of event. </a:t>
            </a:r>
          </a:p>
          <a:p>
            <a:pPr lvl="1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pPr marL="827795" lvl="1" indent="-318383" algn="l">
              <a:buFont typeface="Arial" pitchFamily="34" charset="0"/>
              <a:buChar char="•"/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Provide “bridges” into the race island that allows traffic movement</a:t>
            </a:r>
          </a:p>
          <a:p>
            <a:pPr marL="827795" lvl="1" indent="-318383" algn="l">
              <a:buFont typeface="Arial" pitchFamily="34" charset="0"/>
              <a:buChar char="•"/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Real time traffic signal timing </a:t>
            </a:r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adjustments</a:t>
            </a:r>
          </a:p>
          <a:p>
            <a:pPr marL="827795" lvl="1" indent="-318383">
              <a:buFont typeface="Arial" pitchFamily="34" charset="0"/>
              <a:buChar char="•"/>
            </a:pPr>
            <a:r>
              <a:rPr lang="en-US" sz="1900" dirty="0" smtClean="0">
                <a:solidFill>
                  <a:srgbClr val="231F20">
                    <a:lumMod val="95000"/>
                    <a:lumOff val="5000"/>
                  </a:srgbClr>
                </a:solidFill>
              </a:rPr>
              <a:t>Strategic Spectator Experience</a:t>
            </a:r>
          </a:p>
          <a:p>
            <a:pPr marL="1147835" lvl="3" indent="-318383">
              <a:buFont typeface="Arial" pitchFamily="34" charset="0"/>
              <a:buChar char="•"/>
            </a:pPr>
            <a:r>
              <a:rPr lang="en-US" sz="1900" dirty="0" smtClean="0">
                <a:solidFill>
                  <a:srgbClr val="231F20">
                    <a:lumMod val="95000"/>
                    <a:lumOff val="5000"/>
                  </a:srgbClr>
                </a:solidFill>
              </a:rPr>
              <a:t>Parking</a:t>
            </a:r>
          </a:p>
          <a:p>
            <a:pPr marL="1147835" lvl="3" indent="-318383">
              <a:buFont typeface="Arial" pitchFamily="34" charset="0"/>
              <a:buChar char="•"/>
            </a:pPr>
            <a:r>
              <a:rPr lang="en-US" sz="1900" dirty="0" smtClean="0">
                <a:solidFill>
                  <a:srgbClr val="231F20">
                    <a:lumMod val="95000"/>
                    <a:lumOff val="5000"/>
                  </a:srgbClr>
                </a:solidFill>
              </a:rPr>
              <a:t>Fan areas</a:t>
            </a:r>
            <a:endParaRPr lang="en-US" sz="1900" dirty="0" smtClean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pPr marL="827795" lvl="1" indent="-318383" algn="l"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Maximize 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existing traffic grid via specialized instructions and regulations. </a:t>
            </a:r>
          </a:p>
          <a:p>
            <a:pPr marL="827795" lvl="1" indent="-318383" algn="l">
              <a:buFont typeface="Arial" pitchFamily="34" charset="0"/>
              <a:buChar char="•"/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Communication of detour plans prior to and during event.</a:t>
            </a:r>
          </a:p>
          <a:p>
            <a:pPr marL="1337207" lvl="2" indent="-318383" algn="l">
              <a:buFont typeface="Arial" pitchFamily="34" charset="0"/>
              <a:buChar char="•"/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Begins at I95/I295 in north, </a:t>
            </a:r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I64/I295 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in east, </a:t>
            </a:r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I95/I295 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in south and I64/288 in West</a:t>
            </a:r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.</a:t>
            </a:r>
          </a:p>
          <a:p>
            <a:pPr marL="1337207" lvl="2" indent="-318383" algn="l"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Inner Loop</a:t>
            </a:r>
            <a:endParaRPr lang="en-US" sz="19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pPr marL="318383" indent="-318383" algn="l">
              <a:buFont typeface="Arial" pitchFamily="34" charset="0"/>
              <a:buChar char="•"/>
            </a:pP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	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99075" y="194564"/>
            <a:ext cx="4518025" cy="1050036"/>
          </a:xfrm>
          <a:prstGeom prst="rect">
            <a:avLst/>
          </a:prstGeom>
        </p:spPr>
        <p:txBody>
          <a:bodyPr vert="horz" lIns="101882" tIns="50941" rIns="101882" bIns="50941" rtlCol="0" anchor="t">
            <a:noAutofit/>
          </a:bodyPr>
          <a:lstStyle>
            <a:lvl1pPr algn="l" defTabSz="509412" rtl="0" eaLnBrk="1" latinLnBrk="0" hangingPunct="1">
              <a:spcBef>
                <a:spcPct val="0"/>
              </a:spcBef>
              <a:buNone/>
              <a:defRPr sz="4000" b="0" i="0" kern="1200" cap="all">
                <a:solidFill>
                  <a:srgbClr val="00488B"/>
                </a:solidFill>
                <a:latin typeface="Gotham HTF Bold"/>
                <a:ea typeface="+mj-ea"/>
                <a:cs typeface="Gotham HTF Bold"/>
              </a:defRPr>
            </a:lvl1pPr>
          </a:lstStyle>
          <a:p>
            <a:pPr algn="r"/>
            <a:r>
              <a:rPr lang="en-US" sz="3200" dirty="0" smtClean="0"/>
              <a:t>Congestion Mitigation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3488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sz="quarter" idx="10"/>
          </p:nvPr>
        </p:nvSpPr>
        <p:spPr>
          <a:xfrm>
            <a:off x="270928" y="1617132"/>
            <a:ext cx="9431872" cy="5130801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	Start/finish line </a:t>
            </a:r>
            <a:r>
              <a:rPr lang="en-US" sz="1800" dirty="0" err="1" smtClean="0">
                <a:solidFill>
                  <a:schemeClr val="tx1"/>
                </a:solidFill>
              </a:rPr>
              <a:t>buildout</a:t>
            </a:r>
            <a:r>
              <a:rPr lang="en-US" sz="1800" dirty="0">
                <a:solidFill>
                  <a:schemeClr val="tx1"/>
                </a:solidFill>
              </a:rPr>
              <a:t>	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	Registration</a:t>
            </a:r>
            <a:r>
              <a:rPr lang="en-US" sz="1800" dirty="0">
                <a:solidFill>
                  <a:schemeClr val="tx1"/>
                </a:solidFill>
              </a:rPr>
              <a:t>/package pickup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	Rider/Team Meetings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	</a:t>
            </a:r>
            <a:r>
              <a:rPr lang="en-US" sz="1800" b="1" dirty="0">
                <a:solidFill>
                  <a:schemeClr val="tx1"/>
                </a:solidFill>
              </a:rPr>
              <a:t>Location affected:</a:t>
            </a:r>
            <a:r>
              <a:rPr lang="en-US" sz="1800" dirty="0">
                <a:solidFill>
                  <a:schemeClr val="tx1"/>
                </a:solidFill>
              </a:rPr>
              <a:t>	Broad Street in area of 5</a:t>
            </a:r>
            <a:r>
              <a:rPr lang="en-US" sz="1800" baseline="30000" dirty="0">
                <a:solidFill>
                  <a:schemeClr val="tx1"/>
                </a:solidFill>
              </a:rPr>
              <a:t>th</a:t>
            </a:r>
            <a:r>
              <a:rPr lang="en-US" sz="1800" dirty="0">
                <a:solidFill>
                  <a:schemeClr val="tx1"/>
                </a:solidFill>
              </a:rPr>
              <a:t> Street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	</a:t>
            </a:r>
            <a:r>
              <a:rPr lang="en-US" sz="1800" b="1" dirty="0">
                <a:solidFill>
                  <a:schemeClr val="tx1"/>
                </a:solidFill>
              </a:rPr>
              <a:t>Street Closures:</a:t>
            </a:r>
            <a:r>
              <a:rPr lang="en-US" sz="1800" dirty="0">
                <a:solidFill>
                  <a:schemeClr val="tx1"/>
                </a:solidFill>
              </a:rPr>
              <a:t>	Broad Street between 3</a:t>
            </a:r>
            <a:r>
              <a:rPr lang="en-US" sz="1800" baseline="30000" dirty="0">
                <a:solidFill>
                  <a:schemeClr val="tx1"/>
                </a:solidFill>
              </a:rPr>
              <a:t>rd</a:t>
            </a:r>
            <a:r>
              <a:rPr lang="en-US" sz="1800" dirty="0">
                <a:solidFill>
                  <a:schemeClr val="tx1"/>
                </a:solidFill>
              </a:rPr>
              <a:t> and 7</a:t>
            </a:r>
            <a:r>
              <a:rPr lang="en-US" sz="1800" baseline="30000" dirty="0">
                <a:solidFill>
                  <a:schemeClr val="tx1"/>
                </a:solidFill>
              </a:rPr>
              <a:t>th</a:t>
            </a:r>
            <a:r>
              <a:rPr lang="en-US" sz="1800" dirty="0">
                <a:solidFill>
                  <a:schemeClr val="tx1"/>
                </a:solidFill>
              </a:rPr>
              <a:t> Street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			</a:t>
            </a:r>
            <a:r>
              <a:rPr lang="en-US" sz="1800" dirty="0" smtClean="0">
                <a:solidFill>
                  <a:schemeClr val="tx1"/>
                </a:solidFill>
              </a:rPr>
              <a:t>		5</a:t>
            </a:r>
            <a:r>
              <a:rPr lang="en-US" sz="1800" baseline="30000" dirty="0" smtClean="0">
                <a:solidFill>
                  <a:schemeClr val="tx1"/>
                </a:solidFill>
              </a:rPr>
              <a:t>th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street between Marshall and Grace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			</a:t>
            </a:r>
            <a:r>
              <a:rPr lang="en-US" sz="1800" dirty="0" smtClean="0">
                <a:solidFill>
                  <a:schemeClr val="tx1"/>
                </a:solidFill>
              </a:rPr>
              <a:t>		3</a:t>
            </a:r>
            <a:r>
              <a:rPr lang="en-US" sz="1800" baseline="30000" dirty="0" smtClean="0">
                <a:solidFill>
                  <a:schemeClr val="tx1"/>
                </a:solidFill>
              </a:rPr>
              <a:t>rd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street between Clay and Broad 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			</a:t>
            </a:r>
            <a:r>
              <a:rPr lang="en-US" sz="1800" dirty="0" smtClean="0">
                <a:solidFill>
                  <a:schemeClr val="tx1"/>
                </a:solidFill>
              </a:rPr>
              <a:t>		Closures begin </a:t>
            </a:r>
            <a:r>
              <a:rPr lang="en-US" sz="1800" dirty="0">
                <a:solidFill>
                  <a:schemeClr val="tx1"/>
                </a:solidFill>
              </a:rPr>
              <a:t>approximately </a:t>
            </a:r>
            <a:r>
              <a:rPr lang="en-US" sz="1800" dirty="0" smtClean="0"/>
              <a:t>7 PM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		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99075" y="194564"/>
            <a:ext cx="4518025" cy="1050036"/>
          </a:xfrm>
          <a:prstGeom prst="rect">
            <a:avLst/>
          </a:prstGeom>
        </p:spPr>
        <p:txBody>
          <a:bodyPr vert="horz" lIns="101882" tIns="50941" rIns="101882" bIns="50941" rtlCol="0" anchor="t">
            <a:noAutofit/>
          </a:bodyPr>
          <a:lstStyle>
            <a:lvl1pPr algn="l" defTabSz="509412" rtl="0" eaLnBrk="1" latinLnBrk="0" hangingPunct="1">
              <a:spcBef>
                <a:spcPct val="0"/>
              </a:spcBef>
              <a:buNone/>
              <a:defRPr sz="4000" b="0" i="0" kern="1200" cap="all">
                <a:solidFill>
                  <a:srgbClr val="00488B"/>
                </a:solidFill>
                <a:latin typeface="Gotham HTF Bold"/>
                <a:ea typeface="+mj-ea"/>
                <a:cs typeface="Gotham HTF Bold"/>
              </a:defRPr>
            </a:lvl1pPr>
          </a:lstStyle>
          <a:p>
            <a:pPr algn="r"/>
            <a:r>
              <a:rPr lang="en-US" sz="3200" dirty="0" smtClean="0"/>
              <a:t>Thursday, May 1</a:t>
            </a:r>
          </a:p>
          <a:p>
            <a:pPr algn="r"/>
            <a:r>
              <a:rPr lang="en-US" sz="3200" dirty="0" smtClean="0"/>
              <a:t>Build-out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1782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sz="quarter" idx="10"/>
          </p:nvPr>
        </p:nvSpPr>
        <p:spPr>
          <a:xfrm>
            <a:off x="220132" y="1549400"/>
            <a:ext cx="9804400" cy="5977467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r>
              <a:rPr lang="en-US" sz="1800" dirty="0"/>
              <a:t>	</a:t>
            </a:r>
            <a:r>
              <a:rPr lang="en-US" sz="1800" b="1" dirty="0"/>
              <a:t>Morning: 	</a:t>
            </a:r>
            <a:r>
              <a:rPr lang="en-US" sz="1800" dirty="0"/>
              <a:t>		Team Time Trial</a:t>
            </a:r>
          </a:p>
          <a:p>
            <a:r>
              <a:rPr lang="en-US" sz="1800" dirty="0"/>
              <a:t>	</a:t>
            </a:r>
            <a:r>
              <a:rPr lang="en-US" sz="1800" b="1" dirty="0"/>
              <a:t>Afternoon:	</a:t>
            </a:r>
            <a:r>
              <a:rPr lang="en-US" sz="1800" dirty="0"/>
              <a:t>		Individual Time Trial</a:t>
            </a:r>
          </a:p>
          <a:p>
            <a:r>
              <a:rPr lang="en-US" sz="1800" dirty="0"/>
              <a:t>	</a:t>
            </a:r>
            <a:r>
              <a:rPr lang="en-US" sz="1800" b="1" dirty="0"/>
              <a:t>Location affected:	</a:t>
            </a:r>
            <a:r>
              <a:rPr lang="en-US" sz="1800" dirty="0"/>
              <a:t>	Downtown, Fan</a:t>
            </a:r>
          </a:p>
          <a:p>
            <a:r>
              <a:rPr lang="en-US" sz="1800" dirty="0"/>
              <a:t>			</a:t>
            </a:r>
          </a:p>
          <a:p>
            <a:r>
              <a:rPr lang="en-US" sz="1800" dirty="0"/>
              <a:t>	</a:t>
            </a:r>
            <a:r>
              <a:rPr lang="en-US" sz="1800" b="1" dirty="0"/>
              <a:t>Street Closures:</a:t>
            </a:r>
            <a:r>
              <a:rPr lang="en-US" sz="1800" dirty="0"/>
              <a:t>		Time Trial Circuit Course</a:t>
            </a:r>
          </a:p>
          <a:p>
            <a:r>
              <a:rPr lang="en-US" sz="1800" dirty="0"/>
              <a:t> </a:t>
            </a:r>
          </a:p>
          <a:p>
            <a:r>
              <a:rPr lang="en-US" sz="1800" dirty="0"/>
              <a:t>	</a:t>
            </a:r>
            <a:r>
              <a:rPr lang="en-US" sz="1800" b="1" dirty="0" smtClean="0"/>
              <a:t>Special Consideration Areas: </a:t>
            </a:r>
            <a:r>
              <a:rPr lang="en-US" sz="1800" dirty="0" smtClean="0"/>
              <a:t>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  <a:r>
              <a:rPr lang="en-US" sz="1800" dirty="0"/>
              <a:t>and 9</a:t>
            </a:r>
            <a:r>
              <a:rPr lang="en-US" sz="1800" baseline="30000" dirty="0"/>
              <a:t>th</a:t>
            </a:r>
            <a:r>
              <a:rPr lang="en-US" sz="1800" dirty="0"/>
              <a:t> Street/Manchester </a:t>
            </a:r>
            <a:r>
              <a:rPr lang="en-US" sz="1800" dirty="0" smtClean="0"/>
              <a:t>Bridge, Broad </a:t>
            </a:r>
            <a:r>
              <a:rPr lang="en-US" sz="1800" dirty="0"/>
              <a:t>Street and </a:t>
            </a:r>
            <a:r>
              <a:rPr lang="en-US" sz="1800" dirty="0" smtClean="0"/>
              <a:t>	Main Street,14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  <a:r>
              <a:rPr lang="en-US" sz="1800" dirty="0"/>
              <a:t>Street/Mayo </a:t>
            </a:r>
            <a:r>
              <a:rPr lang="en-US" sz="1800" dirty="0" smtClean="0"/>
              <a:t>Bridge, Interstate </a:t>
            </a:r>
            <a:r>
              <a:rPr lang="en-US" sz="1800" dirty="0"/>
              <a:t>Exit ramps VCUMC </a:t>
            </a:r>
            <a:r>
              <a:rPr lang="en-US" sz="1800" dirty="0" smtClean="0"/>
              <a:t>area Altria </a:t>
            </a:r>
            <a:r>
              <a:rPr lang="en-US" sz="1800" dirty="0"/>
              <a:t>Theatre, </a:t>
            </a:r>
            <a:r>
              <a:rPr lang="en-US" sz="1800" dirty="0" smtClean="0"/>
              <a:t>	</a:t>
            </a:r>
            <a:r>
              <a:rPr lang="en-US" sz="1800" dirty="0" err="1" smtClean="0"/>
              <a:t>CenterStage</a:t>
            </a:r>
            <a:r>
              <a:rPr lang="en-US" sz="1800" dirty="0"/>
              <a:t>, </a:t>
            </a:r>
            <a:r>
              <a:rPr lang="en-US" sz="1800" dirty="0" smtClean="0"/>
              <a:t>State Offices, VCU </a:t>
            </a:r>
            <a:r>
              <a:rPr lang="en-US" sz="1800" dirty="0"/>
              <a:t>Academic Campus, Downtown Expressway</a:t>
            </a:r>
          </a:p>
          <a:p>
            <a:r>
              <a:rPr lang="en-US" sz="1800" dirty="0"/>
              <a:t> </a:t>
            </a:r>
          </a:p>
          <a:p>
            <a:r>
              <a:rPr lang="en-US" sz="1800" dirty="0" smtClean="0"/>
              <a:t>Street </a:t>
            </a:r>
            <a:r>
              <a:rPr lang="en-US" sz="1800" dirty="0"/>
              <a:t>closures and tow routes to begin approximately </a:t>
            </a:r>
            <a:r>
              <a:rPr lang="en-US" sz="1800" dirty="0" smtClean="0"/>
              <a:t>3 AM </a:t>
            </a:r>
            <a:r>
              <a:rPr lang="en-US" sz="1800" dirty="0"/>
              <a:t>with traffic worked through </a:t>
            </a:r>
            <a:r>
              <a:rPr lang="en-US" sz="1800" dirty="0" smtClean="0"/>
              <a:t> until </a:t>
            </a:r>
            <a:r>
              <a:rPr lang="en-US" sz="1800" dirty="0"/>
              <a:t>30 minutes prior to start at </a:t>
            </a:r>
            <a:r>
              <a:rPr lang="en-US" sz="1800" dirty="0" smtClean="0"/>
              <a:t>9 AM</a:t>
            </a:r>
            <a:r>
              <a:rPr lang="en-US" sz="1800" dirty="0"/>
              <a:t>.  Full course closure for duration of event </a:t>
            </a:r>
            <a:r>
              <a:rPr lang="en-US" sz="1800" dirty="0" smtClean="0"/>
              <a:t>with access </a:t>
            </a:r>
            <a:r>
              <a:rPr lang="en-US" sz="1800" dirty="0"/>
              <a:t>only occurring at designated locations.  Event end time approximate 4:30 PM, </a:t>
            </a:r>
            <a:r>
              <a:rPr lang="en-US" sz="1800" dirty="0" smtClean="0"/>
              <a:t>road </a:t>
            </a:r>
            <a:r>
              <a:rPr lang="en-US" sz="1800" dirty="0"/>
              <a:t>reopening and clearing of personnel expected to take additional 1 hour for full reopen.</a:t>
            </a:r>
          </a:p>
          <a:p>
            <a:r>
              <a:rPr lang="en-US" sz="1800" dirty="0"/>
              <a:t> 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99075" y="194564"/>
            <a:ext cx="4518025" cy="1050036"/>
          </a:xfrm>
          <a:prstGeom prst="rect">
            <a:avLst/>
          </a:prstGeom>
        </p:spPr>
        <p:txBody>
          <a:bodyPr vert="horz" lIns="101882" tIns="50941" rIns="101882" bIns="50941" rtlCol="0" anchor="t">
            <a:noAutofit/>
          </a:bodyPr>
          <a:lstStyle>
            <a:lvl1pPr algn="l" defTabSz="509412" rtl="0" eaLnBrk="1" latinLnBrk="0" hangingPunct="1">
              <a:spcBef>
                <a:spcPct val="0"/>
              </a:spcBef>
              <a:buNone/>
              <a:defRPr sz="4000" b="0" i="0" kern="1200" cap="all">
                <a:solidFill>
                  <a:srgbClr val="00488B"/>
                </a:solidFill>
                <a:latin typeface="Gotham HTF Bold"/>
                <a:ea typeface="+mj-ea"/>
                <a:cs typeface="Gotham HTF Bold"/>
              </a:defRPr>
            </a:lvl1pPr>
          </a:lstStyle>
          <a:p>
            <a:pPr algn="r"/>
            <a:r>
              <a:rPr lang="en-US" sz="3200" dirty="0" smtClean="0"/>
              <a:t>Friday, May 2</a:t>
            </a:r>
          </a:p>
          <a:p>
            <a:pPr algn="r"/>
            <a:r>
              <a:rPr lang="en-US" sz="3200" dirty="0" smtClean="0"/>
              <a:t>Time Trials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6096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llegiate TT 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-237068"/>
            <a:ext cx="13413271" cy="867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8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75" y="-1046134"/>
            <a:ext cx="12990008" cy="1003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5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36722" y="1935360"/>
            <a:ext cx="6127423" cy="2825728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Event Overview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Community Outreach Plan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Congestion Mitigation Overview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Daily Impact / Plan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99075" y="194564"/>
            <a:ext cx="4518025" cy="1050036"/>
          </a:xfrm>
        </p:spPr>
        <p:txBody>
          <a:bodyPr/>
          <a:lstStyle/>
          <a:p>
            <a:pPr algn="r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Agenda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1870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30" y="-339608"/>
            <a:ext cx="10842173" cy="836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7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0058400" cy="77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9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sz="quarter" idx="10"/>
          </p:nvPr>
        </p:nvSpPr>
        <p:spPr>
          <a:xfrm>
            <a:off x="142239" y="1600201"/>
            <a:ext cx="9696028" cy="6002866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	</a:t>
            </a:r>
            <a:r>
              <a:rPr lang="en-US" sz="1800" b="1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Morning/Afternoon: </a:t>
            </a:r>
            <a:r>
              <a:rPr lang="en-US" sz="18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	</a:t>
            </a:r>
            <a:r>
              <a:rPr lang="en-US" sz="1800" dirty="0" err="1" smtClean="0">
                <a:ea typeface="Meiryo" panose="020B0604030504040204" pitchFamily="34" charset="-128"/>
                <a:cs typeface="Times New Roman" panose="02020603050405020304" pitchFamily="18" charset="0"/>
              </a:rPr>
              <a:t>Criterium</a:t>
            </a:r>
            <a:endParaRPr lang="en-US" sz="1800" dirty="0" smtClean="0"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endParaRPr lang="en-US" sz="1800" dirty="0"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	</a:t>
            </a:r>
            <a:r>
              <a:rPr lang="en-US" sz="1800" b="1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Location affected:		</a:t>
            </a:r>
            <a:r>
              <a:rPr lang="en-US" sz="18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Business District</a:t>
            </a:r>
          </a:p>
          <a:p>
            <a:endParaRPr lang="en-US" sz="1800" dirty="0"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r>
              <a:rPr lang="en-US" sz="1800" b="1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	Collegiate </a:t>
            </a:r>
            <a:r>
              <a:rPr lang="en-US" sz="1800" b="1" dirty="0" err="1">
                <a:ea typeface="Meiryo" panose="020B0604030504040204" pitchFamily="34" charset="-128"/>
                <a:cs typeface="Times New Roman" panose="02020603050405020304" pitchFamily="18" charset="0"/>
              </a:rPr>
              <a:t>Criterium</a:t>
            </a:r>
            <a:r>
              <a:rPr lang="en-US" sz="1800" b="1" dirty="0">
                <a:ea typeface="Meiryo" panose="020B0604030504040204" pitchFamily="34" charset="-128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Course</a:t>
            </a:r>
            <a:endParaRPr lang="en-US" sz="1800" dirty="0"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0" lvl="3" indent="0">
              <a:spcBef>
                <a:spcPts val="0"/>
              </a:spcBef>
              <a:buNone/>
            </a:pPr>
            <a:r>
              <a:rPr lang="en-US" sz="1800" b="1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						</a:t>
            </a:r>
            <a:r>
              <a:rPr lang="en-US" sz="18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West </a:t>
            </a: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Boundary  	1</a:t>
            </a:r>
            <a:r>
              <a:rPr lang="en-US" sz="1800" baseline="30000" dirty="0">
                <a:ea typeface="Meiryo" panose="020B0604030504040204" pitchFamily="34" charset="-128"/>
                <a:cs typeface="Times New Roman" panose="02020603050405020304" pitchFamily="18" charset="0"/>
              </a:rPr>
              <a:t>st</a:t>
            </a: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Street</a:t>
            </a:r>
            <a:endParaRPr lang="en-US" sz="1800" dirty="0"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0" lvl="3" indent="0">
              <a:spcBef>
                <a:spcPts val="0"/>
              </a:spcBef>
              <a:buNone/>
            </a:pPr>
            <a:r>
              <a:rPr lang="en-US" sz="18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						East Boundary	</a:t>
            </a: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	</a:t>
            </a:r>
            <a:r>
              <a:rPr lang="en-US" sz="18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8</a:t>
            </a:r>
            <a:r>
              <a:rPr lang="en-US" sz="1800" baseline="300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th</a:t>
            </a:r>
            <a:r>
              <a:rPr lang="en-US" sz="18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 </a:t>
            </a: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Street</a:t>
            </a:r>
          </a:p>
          <a:p>
            <a:pPr marL="0" lvl="3" indent="0">
              <a:spcBef>
                <a:spcPts val="0"/>
              </a:spcBef>
              <a:buNone/>
            </a:pPr>
            <a:r>
              <a:rPr lang="en-US" sz="18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						North </a:t>
            </a: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Boundary	Marshall Street</a:t>
            </a:r>
          </a:p>
          <a:p>
            <a:pPr marL="0" lvl="3" indent="0">
              <a:spcBef>
                <a:spcPts val="0"/>
              </a:spcBef>
              <a:buNone/>
            </a:pPr>
            <a:r>
              <a:rPr lang="en-US" sz="18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						South </a:t>
            </a: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Boundary	Main Street</a:t>
            </a:r>
          </a:p>
          <a:p>
            <a:pPr marL="320040" lvl="3" indent="0">
              <a:spcBef>
                <a:spcPts val="0"/>
              </a:spcBef>
              <a:buNone/>
            </a:pPr>
            <a:endParaRPr lang="en-US" sz="1800" dirty="0"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r>
              <a:rPr lang="en-US" sz="1800" b="1" dirty="0">
                <a:ea typeface="Meiryo" panose="020B0604030504040204" pitchFamily="34" charset="-128"/>
                <a:cs typeface="Times New Roman" panose="02020603050405020304" pitchFamily="18" charset="0"/>
              </a:rPr>
              <a:t>In-Bound Access &amp; Out-Bound </a:t>
            </a:r>
            <a:r>
              <a:rPr lang="en-US" sz="1800" b="1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Access</a:t>
            </a:r>
            <a:endParaRPr lang="en-US" sz="1800" dirty="0"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The </a:t>
            </a:r>
            <a:r>
              <a:rPr lang="en-US" sz="1800" dirty="0" err="1">
                <a:ea typeface="Meiryo" panose="020B0604030504040204" pitchFamily="34" charset="-128"/>
                <a:cs typeface="Times New Roman" panose="02020603050405020304" pitchFamily="18" charset="0"/>
              </a:rPr>
              <a:t>Criterium</a:t>
            </a: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 is an island course located in the Business District, there are no major impacts to In-Bound or Out-Bound Arteries</a:t>
            </a:r>
            <a:r>
              <a:rPr lang="en-US" sz="18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. </a:t>
            </a:r>
            <a:r>
              <a:rPr lang="en-US" sz="1800" dirty="0"/>
              <a:t>Street closures and tow routes to begin approximately </a:t>
            </a:r>
            <a:r>
              <a:rPr lang="en-US" sz="1800" dirty="0"/>
              <a:t>4</a:t>
            </a:r>
            <a:r>
              <a:rPr lang="en-US" sz="1800" dirty="0" smtClean="0"/>
              <a:t> </a:t>
            </a:r>
            <a:r>
              <a:rPr lang="en-US" sz="1800" dirty="0"/>
              <a:t>AM with traffic worked through until 30 minutes prior to start at </a:t>
            </a:r>
            <a:r>
              <a:rPr lang="en-US" sz="1800" dirty="0"/>
              <a:t>8</a:t>
            </a:r>
            <a:r>
              <a:rPr lang="en-US" sz="1800" dirty="0" smtClean="0"/>
              <a:t> </a:t>
            </a:r>
            <a:r>
              <a:rPr lang="en-US" sz="1800" dirty="0" smtClean="0"/>
              <a:t>AM and will reopen at approximately 10 PM. </a:t>
            </a:r>
            <a:r>
              <a:rPr lang="en-US" sz="18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Traffic </a:t>
            </a: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issues are limited to local traffic flow around the course and the interior island portion of the course</a:t>
            </a:r>
            <a:r>
              <a:rPr lang="en-US" sz="18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. </a:t>
            </a:r>
            <a:endParaRPr lang="en-US" sz="1800" dirty="0">
              <a:ea typeface="Meiryo" panose="020B060403050404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99075" y="194564"/>
            <a:ext cx="4518025" cy="1050036"/>
          </a:xfrm>
          <a:prstGeom prst="rect">
            <a:avLst/>
          </a:prstGeom>
        </p:spPr>
        <p:txBody>
          <a:bodyPr vert="horz" lIns="101882" tIns="50941" rIns="101882" bIns="50941" rtlCol="0" anchor="t">
            <a:noAutofit/>
          </a:bodyPr>
          <a:lstStyle>
            <a:lvl1pPr algn="l" defTabSz="509412" rtl="0" eaLnBrk="1" latinLnBrk="0" hangingPunct="1">
              <a:spcBef>
                <a:spcPct val="0"/>
              </a:spcBef>
              <a:buNone/>
              <a:defRPr sz="4000" b="0" i="0" kern="1200" cap="all">
                <a:solidFill>
                  <a:srgbClr val="00488B"/>
                </a:solidFill>
                <a:latin typeface="Gotham HTF Bold"/>
                <a:ea typeface="+mj-ea"/>
                <a:cs typeface="Gotham HTF Bold"/>
              </a:defRPr>
            </a:lvl1pPr>
          </a:lstStyle>
          <a:p>
            <a:pPr algn="r"/>
            <a:r>
              <a:rPr lang="en-US" sz="3200" dirty="0" smtClean="0"/>
              <a:t>Saturday, May 3</a:t>
            </a:r>
          </a:p>
          <a:p>
            <a:pPr algn="r"/>
            <a:r>
              <a:rPr lang="en-US" sz="3200" dirty="0" smtClean="0"/>
              <a:t>Criterium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2791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llegiate Crit Cour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534" y="-1286932"/>
            <a:ext cx="13572563" cy="1048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2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951" y="-857250"/>
            <a:ext cx="11541521" cy="891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4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sz="quarter" idx="10"/>
          </p:nvPr>
        </p:nvSpPr>
        <p:spPr>
          <a:xfrm>
            <a:off x="135464" y="1549400"/>
            <a:ext cx="9787469" cy="5435600"/>
          </a:xfrm>
        </p:spPr>
        <p:txBody>
          <a:bodyPr>
            <a:normAutofit/>
          </a:bodyPr>
          <a:lstStyle/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/>
              <a:t>	</a:t>
            </a:r>
            <a:r>
              <a:rPr lang="en-US" sz="1800" dirty="0" smtClean="0">
                <a:solidFill>
                  <a:schemeClr val="tx1"/>
                </a:solidFill>
              </a:rPr>
              <a:t>Road Race, all divisions</a:t>
            </a: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marL="457200">
              <a:lnSpc>
                <a:spcPct val="125000"/>
              </a:lnSpc>
            </a:pPr>
            <a:r>
              <a:rPr lang="en-US" sz="1800" b="1" dirty="0">
                <a:ea typeface="Meiryo" panose="020B0604030504040204" pitchFamily="34" charset="-128"/>
                <a:cs typeface="Times New Roman" panose="02020603050405020304" pitchFamily="18" charset="0"/>
              </a:rPr>
              <a:t>Location Affected:</a:t>
            </a: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 Fan, Downtown, </a:t>
            </a:r>
            <a:r>
              <a:rPr lang="en-US" sz="1800" dirty="0" err="1">
                <a:ea typeface="Meiryo" panose="020B0604030504040204" pitchFamily="34" charset="-128"/>
                <a:cs typeface="Times New Roman" panose="02020603050405020304" pitchFamily="18" charset="0"/>
              </a:rPr>
              <a:t>Shockoe</a:t>
            </a: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 Bottom </a:t>
            </a:r>
            <a:b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</a:b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/>
            </a:r>
            <a:b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</a:br>
            <a:r>
              <a:rPr lang="en-US" sz="1800" b="1" dirty="0">
                <a:ea typeface="Meiryo" panose="020B0604030504040204" pitchFamily="34" charset="-128"/>
                <a:cs typeface="Times New Roman" panose="02020603050405020304" pitchFamily="18" charset="0"/>
              </a:rPr>
              <a:t>Street Closures:</a:t>
            </a: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 Richmond Road Race Course </a:t>
            </a:r>
            <a:b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</a:b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  </a:t>
            </a:r>
            <a:b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</a:br>
            <a:r>
              <a:rPr lang="en-US" sz="1800" b="1" dirty="0"/>
              <a:t>Special Consideration </a:t>
            </a:r>
            <a:r>
              <a:rPr lang="en-US" sz="1800" b="1" dirty="0" smtClean="0"/>
              <a:t>Areas: </a:t>
            </a:r>
            <a:r>
              <a:rPr lang="en-US" sz="18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Federal </a:t>
            </a: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Courthouse, </a:t>
            </a:r>
            <a:r>
              <a:rPr lang="en-US" sz="1800" dirty="0" err="1">
                <a:ea typeface="Meiryo" panose="020B0604030504040204" pitchFamily="34" charset="-128"/>
                <a:cs typeface="Times New Roman" panose="02020603050405020304" pitchFamily="18" charset="0"/>
              </a:rPr>
              <a:t>Libbie</a:t>
            </a: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 Terrace , Dock Street Apartments, Altria Theatre, VCU academic Campus </a:t>
            </a:r>
            <a:b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</a:br>
            <a:endParaRPr lang="en-US" sz="1800" dirty="0"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457200">
              <a:lnSpc>
                <a:spcPct val="125000"/>
              </a:lnSpc>
            </a:pP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Street closures and tow routes to begin approximately </a:t>
            </a: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2</a:t>
            </a:r>
            <a:r>
              <a:rPr lang="en-US" sz="18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AM </a:t>
            </a: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with traffic worked through until 30 minutes prior to start at </a:t>
            </a:r>
            <a:r>
              <a:rPr lang="en-US" sz="18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7 AM</a:t>
            </a:r>
            <a:r>
              <a:rPr lang="en-US" sz="1800" dirty="0">
                <a:ea typeface="Meiryo" panose="020B0604030504040204" pitchFamily="34" charset="-128"/>
                <a:cs typeface="Times New Roman" panose="02020603050405020304" pitchFamily="18" charset="0"/>
              </a:rPr>
              <a:t>.  Full course closure for duration of event with access only occurring at designated locations.  Event end time is approximately 6:30 PM, road reopening and clearing of personnel expected to take additional 1.5 hours for full reopen</a:t>
            </a:r>
            <a:r>
              <a:rPr lang="en-US" sz="1800" dirty="0" smtClean="0">
                <a:ea typeface="Meiryo" panose="020B0604030504040204" pitchFamily="34" charset="-128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99075" y="194564"/>
            <a:ext cx="4518025" cy="1050036"/>
          </a:xfrm>
          <a:prstGeom prst="rect">
            <a:avLst/>
          </a:prstGeom>
        </p:spPr>
        <p:txBody>
          <a:bodyPr vert="horz" lIns="101882" tIns="50941" rIns="101882" bIns="50941" rtlCol="0" anchor="t">
            <a:noAutofit/>
          </a:bodyPr>
          <a:lstStyle>
            <a:lvl1pPr algn="l" defTabSz="509412" rtl="0" eaLnBrk="1" latinLnBrk="0" hangingPunct="1">
              <a:spcBef>
                <a:spcPct val="0"/>
              </a:spcBef>
              <a:buNone/>
              <a:defRPr sz="4000" b="0" i="0" kern="1200" cap="all">
                <a:solidFill>
                  <a:srgbClr val="00488B"/>
                </a:solidFill>
                <a:latin typeface="Gotham HTF Bold"/>
                <a:ea typeface="+mj-ea"/>
                <a:cs typeface="Gotham HTF Bold"/>
              </a:defRPr>
            </a:lvl1pPr>
          </a:lstStyle>
          <a:p>
            <a:pPr algn="r"/>
            <a:r>
              <a:rPr lang="en-US" sz="3200" dirty="0" smtClean="0"/>
              <a:t>Sunday, May 4</a:t>
            </a:r>
          </a:p>
          <a:p>
            <a:pPr algn="r"/>
            <a:r>
              <a:rPr lang="en-US" sz="3200" dirty="0" smtClean="0"/>
              <a:t>Road Race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207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egiate RR 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665" y="-901545"/>
            <a:ext cx="13885332" cy="898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4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72" y="1350264"/>
            <a:ext cx="7223759" cy="1295400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sz="quarter" idx="10"/>
          </p:nvPr>
        </p:nvSpPr>
        <p:spPr>
          <a:xfrm>
            <a:off x="135464" y="2336800"/>
            <a:ext cx="9787469" cy="5435600"/>
          </a:xfrm>
        </p:spPr>
        <p:txBody>
          <a:bodyPr>
            <a:normAutofit/>
          </a:bodyPr>
          <a:lstStyle/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163" y="-568961"/>
            <a:ext cx="12490950" cy="904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0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9075" y="194564"/>
            <a:ext cx="4518025" cy="1050036"/>
          </a:xfrm>
        </p:spPr>
        <p:txBody>
          <a:bodyPr/>
          <a:lstStyle/>
          <a:p>
            <a:pPr algn="r"/>
            <a:r>
              <a:rPr lang="en-US" sz="3200" dirty="0" smtClean="0"/>
              <a:t>SPECTATOR </a:t>
            </a:r>
            <a:r>
              <a:rPr lang="en-US" sz="3200" smtClean="0"/>
              <a:t/>
            </a:r>
            <a:br>
              <a:rPr lang="en-US" sz="3200" smtClean="0"/>
            </a:br>
            <a:r>
              <a:rPr lang="en-US" sz="3200" smtClean="0"/>
              <a:t>experiences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71474" y="1639824"/>
            <a:ext cx="4673601" cy="4564888"/>
          </a:xfrm>
        </p:spPr>
        <p:txBody>
          <a:bodyPr/>
          <a:lstStyle/>
          <a:p>
            <a:r>
              <a:rPr lang="en-US" sz="2400" b="1" dirty="0" smtClean="0"/>
              <a:t>Friday, May 2</a:t>
            </a:r>
          </a:p>
          <a:p>
            <a:endParaRPr lang="en-US" sz="1600" dirty="0"/>
          </a:p>
          <a:p>
            <a:r>
              <a:rPr lang="en-US" sz="1600" b="1" dirty="0" smtClean="0"/>
              <a:t>Prime Viewing Spots: </a:t>
            </a:r>
          </a:p>
          <a:p>
            <a:pPr lvl="1"/>
            <a:r>
              <a:rPr lang="en-US" sz="1600" dirty="0" smtClean="0"/>
              <a:t>Start/Finish at Convention Center</a:t>
            </a:r>
          </a:p>
          <a:p>
            <a:pPr lvl="1"/>
            <a:r>
              <a:rPr lang="en-US" sz="1600" dirty="0" smtClean="0"/>
              <a:t>Monroe Park</a:t>
            </a:r>
          </a:p>
          <a:p>
            <a:pPr lvl="1"/>
            <a:r>
              <a:rPr lang="en-US" sz="1600" dirty="0" smtClean="0"/>
              <a:t>Monument Avenue</a:t>
            </a:r>
          </a:p>
          <a:p>
            <a:endParaRPr lang="en-US" sz="1600" dirty="0" smtClean="0"/>
          </a:p>
          <a:p>
            <a:r>
              <a:rPr lang="en-US" sz="1600" b="1" dirty="0" smtClean="0"/>
              <a:t>Special Events/Attractions: </a:t>
            </a:r>
          </a:p>
          <a:p>
            <a:pPr lvl="1"/>
            <a:r>
              <a:rPr lang="en-US" sz="1600" dirty="0" smtClean="0"/>
              <a:t>Afternoon Block Party (2-6 at Convention Center)</a:t>
            </a:r>
          </a:p>
          <a:p>
            <a:pPr lvl="1"/>
            <a:r>
              <a:rPr lang="en-US" sz="1600" dirty="0" smtClean="0"/>
              <a:t>Annual Collegiate Awards Banquet*</a:t>
            </a:r>
            <a:endParaRPr lang="en-US" sz="16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99075" y="1601724"/>
            <a:ext cx="4673601" cy="4564888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>
            <a:lvl1pPr marL="0" indent="0" algn="l" defTabSz="509412" rtl="0" eaLnBrk="1" latinLnBrk="0" hangingPunct="1">
              <a:spcBef>
                <a:spcPts val="0"/>
              </a:spcBef>
              <a:buFont typeface="Arial"/>
              <a:buNone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1pPr>
            <a:lvl2pPr marL="137160" indent="-137160" algn="l" defTabSz="509412" rtl="0" eaLnBrk="1" latinLnBrk="0" hangingPunct="1">
              <a:spcBef>
                <a:spcPts val="800"/>
              </a:spcBef>
              <a:buFont typeface="Arial"/>
              <a:buChar char="•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2pPr>
            <a:lvl3pPr marL="274320" indent="-137160" algn="l" defTabSz="509412" rtl="0" eaLnBrk="1" latinLnBrk="0" hangingPunct="1">
              <a:spcBef>
                <a:spcPct val="20000"/>
              </a:spcBef>
              <a:buFont typeface="Lucida Grande"/>
              <a:buChar char="–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3pPr>
            <a:lvl4pPr marL="457200" indent="-137160" algn="l" defTabSz="509412" rtl="0" eaLnBrk="1" latinLnBrk="0" hangingPunct="1">
              <a:spcBef>
                <a:spcPct val="20000"/>
              </a:spcBef>
              <a:buSzPct val="70000"/>
              <a:buFont typeface="Wingdings" charset="2"/>
              <a:buChar char="v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4pPr>
            <a:lvl5pPr marL="594360" indent="-137160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Saturday, May 3</a:t>
            </a:r>
          </a:p>
          <a:p>
            <a:endParaRPr lang="en-US" sz="1600" dirty="0" smtClean="0"/>
          </a:p>
          <a:p>
            <a:r>
              <a:rPr lang="en-US" sz="1600" b="1" dirty="0" smtClean="0"/>
              <a:t>Prime Viewing Spots: </a:t>
            </a:r>
          </a:p>
          <a:p>
            <a:pPr lvl="1"/>
            <a:r>
              <a:rPr lang="en-US" sz="1600" dirty="0" smtClean="0"/>
              <a:t>Start/Finish at Convention Center</a:t>
            </a:r>
          </a:p>
          <a:p>
            <a:pPr lvl="1"/>
            <a:r>
              <a:rPr lang="en-US" sz="1600" dirty="0" smtClean="0"/>
              <a:t>Entire 0.9 Mile Circuit</a:t>
            </a:r>
          </a:p>
          <a:p>
            <a:endParaRPr lang="en-US" sz="1600" dirty="0" smtClean="0"/>
          </a:p>
          <a:p>
            <a:r>
              <a:rPr lang="en-US" sz="1600" b="1" dirty="0" smtClean="0"/>
              <a:t>Special Events/Attractions: </a:t>
            </a:r>
          </a:p>
          <a:p>
            <a:pPr lvl="1"/>
            <a:r>
              <a:rPr lang="en-US" sz="1600" dirty="0" smtClean="0"/>
              <a:t>Family Friendly Expo (All day at Convention Center)</a:t>
            </a:r>
          </a:p>
          <a:p>
            <a:pPr lvl="1"/>
            <a:r>
              <a:rPr lang="en-US" sz="1600" dirty="0" smtClean="0"/>
              <a:t>Course-Side VIP Hospitality (Start/Finish area)*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73212" y="7048500"/>
            <a:ext cx="7451725" cy="304800"/>
          </a:xfrm>
          <a:prstGeom prst="rect">
            <a:avLst/>
          </a:prstGeom>
        </p:spPr>
        <p:txBody>
          <a:bodyPr vert="horz" lIns="101882" tIns="50941" rIns="101882" bIns="50941" rtlCol="0">
            <a:normAutofit fontScale="92500" lnSpcReduction="20000"/>
          </a:bodyPr>
          <a:lstStyle>
            <a:lvl1pPr marL="0" indent="0" algn="l" defTabSz="509412" rtl="0" eaLnBrk="1" latinLnBrk="0" hangingPunct="1">
              <a:spcBef>
                <a:spcPts val="0"/>
              </a:spcBef>
              <a:buFont typeface="Arial"/>
              <a:buNone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1pPr>
            <a:lvl2pPr marL="137160" indent="-137160" algn="l" defTabSz="509412" rtl="0" eaLnBrk="1" latinLnBrk="0" hangingPunct="1">
              <a:spcBef>
                <a:spcPts val="800"/>
              </a:spcBef>
              <a:buFont typeface="Arial"/>
              <a:buChar char="•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2pPr>
            <a:lvl3pPr marL="274320" indent="-137160" algn="l" defTabSz="509412" rtl="0" eaLnBrk="1" latinLnBrk="0" hangingPunct="1">
              <a:spcBef>
                <a:spcPct val="20000"/>
              </a:spcBef>
              <a:buFont typeface="Lucida Grande"/>
              <a:buChar char="–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3pPr>
            <a:lvl4pPr marL="457200" indent="-137160" algn="l" defTabSz="509412" rtl="0" eaLnBrk="1" latinLnBrk="0" hangingPunct="1">
              <a:spcBef>
                <a:spcPct val="20000"/>
              </a:spcBef>
              <a:buSzPct val="70000"/>
              <a:buFont typeface="Wingdings" charset="2"/>
              <a:buChar char="v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4pPr>
            <a:lvl5pPr marL="594360" indent="-137160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1700" dirty="0" smtClean="0"/>
              <a:t>*Requires paid ticket, which can be purchased at www.Richmond2015.com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528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9075" y="194564"/>
            <a:ext cx="4518025" cy="1050036"/>
          </a:xfrm>
        </p:spPr>
        <p:txBody>
          <a:bodyPr/>
          <a:lstStyle/>
          <a:p>
            <a:pPr algn="r"/>
            <a:r>
              <a:rPr lang="en-US" sz="3200" dirty="0" smtClean="0"/>
              <a:t>SPECTATOR </a:t>
            </a:r>
            <a:br>
              <a:rPr lang="en-US" sz="3200" dirty="0" smtClean="0"/>
            </a:br>
            <a:r>
              <a:rPr lang="en-US" sz="3200" dirty="0" smtClean="0"/>
              <a:t>experiences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1174" y="1601724"/>
            <a:ext cx="4673601" cy="4564888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>
            <a:lvl1pPr marL="0" indent="0" algn="l" defTabSz="509412" rtl="0" eaLnBrk="1" latinLnBrk="0" hangingPunct="1">
              <a:spcBef>
                <a:spcPts val="0"/>
              </a:spcBef>
              <a:buFont typeface="Arial"/>
              <a:buNone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1pPr>
            <a:lvl2pPr marL="137160" indent="-137160" algn="l" defTabSz="509412" rtl="0" eaLnBrk="1" latinLnBrk="0" hangingPunct="1">
              <a:spcBef>
                <a:spcPts val="800"/>
              </a:spcBef>
              <a:buFont typeface="Arial"/>
              <a:buChar char="•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2pPr>
            <a:lvl3pPr marL="274320" indent="-137160" algn="l" defTabSz="509412" rtl="0" eaLnBrk="1" latinLnBrk="0" hangingPunct="1">
              <a:spcBef>
                <a:spcPct val="20000"/>
              </a:spcBef>
              <a:buFont typeface="Lucida Grande"/>
              <a:buChar char="–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3pPr>
            <a:lvl4pPr marL="457200" indent="-137160" algn="l" defTabSz="509412" rtl="0" eaLnBrk="1" latinLnBrk="0" hangingPunct="1">
              <a:spcBef>
                <a:spcPct val="20000"/>
              </a:spcBef>
              <a:buSzPct val="70000"/>
              <a:buFont typeface="Wingdings" charset="2"/>
              <a:buChar char="v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4pPr>
            <a:lvl5pPr marL="594360" indent="-137160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Sunday, May 4</a:t>
            </a:r>
          </a:p>
          <a:p>
            <a:endParaRPr lang="en-US" sz="1600" dirty="0" smtClean="0"/>
          </a:p>
          <a:p>
            <a:r>
              <a:rPr lang="en-US" sz="1600" b="1" dirty="0" smtClean="0"/>
              <a:t>Prime Viewing Spots: </a:t>
            </a:r>
          </a:p>
          <a:p>
            <a:pPr lvl="1"/>
            <a:r>
              <a:rPr lang="en-US" sz="1600" dirty="0" smtClean="0"/>
              <a:t>Start/Finish at Convention Center</a:t>
            </a:r>
          </a:p>
          <a:p>
            <a:pPr lvl="1"/>
            <a:r>
              <a:rPr lang="en-US" sz="1600" dirty="0" smtClean="0"/>
              <a:t>Monroe Park</a:t>
            </a:r>
          </a:p>
          <a:p>
            <a:pPr lvl="1"/>
            <a:r>
              <a:rPr lang="en-US" sz="1600" dirty="0" smtClean="0"/>
              <a:t>Monument Avenue</a:t>
            </a:r>
          </a:p>
          <a:p>
            <a:pPr lvl="1"/>
            <a:r>
              <a:rPr lang="en-US" sz="1600" dirty="0" err="1" smtClean="0"/>
              <a:t>Libbie</a:t>
            </a:r>
            <a:r>
              <a:rPr lang="en-US" sz="1600" dirty="0" smtClean="0"/>
              <a:t> </a:t>
            </a:r>
            <a:r>
              <a:rPr lang="en-US" sz="1600" dirty="0" smtClean="0"/>
              <a:t>Hill</a:t>
            </a:r>
          </a:p>
          <a:p>
            <a:endParaRPr lang="en-US" sz="1600" dirty="0" smtClean="0"/>
          </a:p>
          <a:p>
            <a:r>
              <a:rPr lang="en-US" sz="1600" b="1" dirty="0" smtClean="0"/>
              <a:t>Special Events/Attractions: </a:t>
            </a:r>
          </a:p>
          <a:p>
            <a:pPr lvl="1"/>
            <a:r>
              <a:rPr lang="en-US" sz="1600" dirty="0" smtClean="0"/>
              <a:t>Family Friendly Expo (All day at Convention Center)</a:t>
            </a:r>
          </a:p>
          <a:p>
            <a:pPr lvl="1"/>
            <a:r>
              <a:rPr lang="en-US" sz="1600" dirty="0" smtClean="0"/>
              <a:t>Course-Side VIP Hospitality (Start/Finish area)*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90674" y="7200900"/>
            <a:ext cx="7451725" cy="304800"/>
          </a:xfrm>
          <a:prstGeom prst="rect">
            <a:avLst/>
          </a:prstGeom>
        </p:spPr>
        <p:txBody>
          <a:bodyPr vert="horz" lIns="101882" tIns="50941" rIns="101882" bIns="50941" rtlCol="0">
            <a:normAutofit fontScale="92500" lnSpcReduction="20000"/>
          </a:bodyPr>
          <a:lstStyle>
            <a:lvl1pPr marL="0" indent="0" algn="l" defTabSz="509412" rtl="0" eaLnBrk="1" latinLnBrk="0" hangingPunct="1">
              <a:spcBef>
                <a:spcPts val="0"/>
              </a:spcBef>
              <a:buFont typeface="Arial"/>
              <a:buNone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1pPr>
            <a:lvl2pPr marL="137160" indent="-137160" algn="l" defTabSz="509412" rtl="0" eaLnBrk="1" latinLnBrk="0" hangingPunct="1">
              <a:spcBef>
                <a:spcPts val="800"/>
              </a:spcBef>
              <a:buFont typeface="Arial"/>
              <a:buChar char="•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2pPr>
            <a:lvl3pPr marL="274320" indent="-137160" algn="l" defTabSz="509412" rtl="0" eaLnBrk="1" latinLnBrk="0" hangingPunct="1">
              <a:spcBef>
                <a:spcPct val="20000"/>
              </a:spcBef>
              <a:buFont typeface="Lucida Grande"/>
              <a:buChar char="–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3pPr>
            <a:lvl4pPr marL="457200" indent="-137160" algn="l" defTabSz="509412" rtl="0" eaLnBrk="1" latinLnBrk="0" hangingPunct="1">
              <a:spcBef>
                <a:spcPct val="20000"/>
              </a:spcBef>
              <a:buSzPct val="70000"/>
              <a:buFont typeface="Wingdings" charset="2"/>
              <a:buChar char="v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4pPr>
            <a:lvl5pPr marL="594360" indent="-137160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1700" dirty="0" smtClean="0"/>
              <a:t>*Requires paid ticket, which can be purchased at www.Richmond2015.com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732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36722" y="1935360"/>
            <a:ext cx="8077078" cy="5214740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Test event for the 2015 UCI Road World Championships</a:t>
            </a:r>
          </a:p>
          <a:p>
            <a:pPr marL="342900" indent="-342900">
              <a:buFont typeface="Arial"/>
              <a:buChar char="•"/>
            </a:pPr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May 2-4</a:t>
            </a:r>
          </a:p>
          <a:p>
            <a:pPr marL="342900" indent="-342900">
              <a:buFont typeface="Arial"/>
              <a:buChar char="•"/>
            </a:pPr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400+ collegiate cyclists from 100 universities</a:t>
            </a:r>
          </a:p>
          <a:p>
            <a:pPr marL="342900" indent="-342900">
              <a:buFont typeface="Arial"/>
              <a:buChar char="•"/>
            </a:pPr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Saturday races for 300+ “non-collegiate” cyclists</a:t>
            </a:r>
          </a:p>
          <a:p>
            <a:pPr marL="342900" indent="-342900">
              <a:buFont typeface="Arial"/>
              <a:buChar char="•"/>
            </a:pPr>
            <a:endParaRPr lang="en-US" sz="2800" dirty="0"/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More than a bike race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99075" y="194564"/>
            <a:ext cx="4518025" cy="1050036"/>
          </a:xfrm>
        </p:spPr>
        <p:txBody>
          <a:bodyPr/>
          <a:lstStyle/>
          <a:p>
            <a:pPr algn="r"/>
            <a:r>
              <a:rPr lang="en-US" sz="3200" dirty="0" smtClean="0"/>
              <a:t>Event </a:t>
            </a:r>
            <a:br>
              <a:rPr lang="en-US" sz="3200" dirty="0" smtClean="0"/>
            </a:br>
            <a:r>
              <a:rPr lang="en-US" sz="3200" dirty="0" smtClean="0"/>
              <a:t>Overview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1730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Prologue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56010" y="2950464"/>
            <a:ext cx="7733400" cy="1857324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Need details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59838" y="4062355"/>
            <a:ext cx="7223759" cy="1295400"/>
          </a:xfrm>
          <a:prstGeom prst="rect">
            <a:avLst/>
          </a:prstGeom>
        </p:spPr>
        <p:txBody>
          <a:bodyPr vert="horz" lIns="101882" tIns="50941" rIns="101882" bIns="50941" rtlCol="0" anchor="t">
            <a:noAutofit/>
          </a:bodyPr>
          <a:lstStyle>
            <a:lvl1pPr algn="l" defTabSz="509412" rtl="0" eaLnBrk="1" latinLnBrk="0" hangingPunct="1">
              <a:spcBef>
                <a:spcPct val="0"/>
              </a:spcBef>
              <a:buNone/>
              <a:defRPr sz="4000" b="0" i="0" kern="1200" cap="all">
                <a:solidFill>
                  <a:srgbClr val="00488B"/>
                </a:solidFill>
                <a:latin typeface="Gotham HTF Bold"/>
                <a:ea typeface="+mj-ea"/>
                <a:cs typeface="Gotham HTF Bold"/>
              </a:defRPr>
            </a:lvl1pPr>
          </a:lstStyle>
          <a:p>
            <a:r>
              <a:rPr lang="en-US" dirty="0" smtClean="0"/>
              <a:t>For More information please visit: 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56010" y="5540984"/>
            <a:ext cx="7733400" cy="1857324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>
            <a:lvl1pPr marL="0" indent="0" algn="l" defTabSz="509412" rtl="0" eaLnBrk="1" latinLnBrk="0" hangingPunct="1">
              <a:spcBef>
                <a:spcPts val="0"/>
              </a:spcBef>
              <a:buFont typeface="Arial"/>
              <a:buNone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1pPr>
            <a:lvl2pPr marL="137160" indent="-137160" algn="l" defTabSz="509412" rtl="0" eaLnBrk="1" latinLnBrk="0" hangingPunct="1">
              <a:spcBef>
                <a:spcPts val="800"/>
              </a:spcBef>
              <a:buFont typeface="Arial"/>
              <a:buChar char="•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2pPr>
            <a:lvl3pPr marL="274320" indent="-137160" algn="l" defTabSz="509412" rtl="0" eaLnBrk="1" latinLnBrk="0" hangingPunct="1">
              <a:spcBef>
                <a:spcPct val="20000"/>
              </a:spcBef>
              <a:buFont typeface="Lucida Grande"/>
              <a:buChar char="–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3pPr>
            <a:lvl4pPr marL="457200" indent="-137160" algn="l" defTabSz="509412" rtl="0" eaLnBrk="1" latinLnBrk="0" hangingPunct="1">
              <a:spcBef>
                <a:spcPct val="20000"/>
              </a:spcBef>
              <a:buSzPct val="70000"/>
              <a:buFont typeface="Wingdings" charset="2"/>
              <a:buChar char="v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4pPr>
            <a:lvl5pPr marL="594360" indent="-137160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1300" b="0" i="0" kern="1200">
                <a:solidFill>
                  <a:schemeClr val="tx1"/>
                </a:solidFill>
                <a:latin typeface="Gotham HTF Medium"/>
                <a:ea typeface="+mn-ea"/>
                <a:cs typeface="Gotham HTF Medium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Need details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777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36722" y="1935360"/>
            <a:ext cx="6127423" cy="2825728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Friday, May 2  </a:t>
            </a:r>
            <a:r>
              <a:rPr lang="en-US" sz="2000" dirty="0" smtClean="0"/>
              <a:t>- Team &amp; Individual Time Trial</a:t>
            </a:r>
          </a:p>
          <a:p>
            <a:endParaRPr lang="en-US" sz="2000" dirty="0"/>
          </a:p>
          <a:p>
            <a:r>
              <a:rPr lang="en-US" sz="2000" b="1" dirty="0" smtClean="0"/>
              <a:t>Saturday, May 3 </a:t>
            </a:r>
            <a:r>
              <a:rPr lang="en-US" sz="2000" dirty="0" smtClean="0"/>
              <a:t>- Criterium (Collegiate &amp; </a:t>
            </a:r>
            <a:r>
              <a:rPr lang="en-US" sz="2000" dirty="0" err="1" smtClean="0"/>
              <a:t>ProAm</a:t>
            </a:r>
            <a:r>
              <a:rPr lang="en-US" sz="2000" dirty="0" smtClean="0"/>
              <a:t>)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b="1" dirty="0" smtClean="0"/>
              <a:t>Sunday, May 4  </a:t>
            </a:r>
            <a:r>
              <a:rPr lang="en-US" sz="2000" dirty="0" smtClean="0"/>
              <a:t>- Road Race</a:t>
            </a:r>
          </a:p>
          <a:p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99075" y="194564"/>
            <a:ext cx="4518025" cy="1050036"/>
          </a:xfrm>
        </p:spPr>
        <p:txBody>
          <a:bodyPr/>
          <a:lstStyle/>
          <a:p>
            <a:pPr algn="r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Schedule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857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llegiate TT 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-237068"/>
            <a:ext cx="13413271" cy="867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6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llegiate Crit Cour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534" y="-1286932"/>
            <a:ext cx="13572563" cy="1048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6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egiate RR 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665" y="-901545"/>
            <a:ext cx="13885332" cy="898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6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91067" y="1372341"/>
            <a:ext cx="7128933" cy="773959"/>
          </a:xfrm>
        </p:spPr>
        <p:txBody>
          <a:bodyPr/>
          <a:lstStyle/>
          <a:p>
            <a:r>
              <a:rPr lang="en-US" dirty="0" smtClean="0"/>
              <a:t>Pre-phase| </a:t>
            </a:r>
            <a:r>
              <a:rPr lang="en-US" sz="2000" dirty="0" smtClean="0"/>
              <a:t>Before February 25, 2014</a:t>
            </a:r>
            <a:endParaRPr lang="en-US" sz="320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711196" y="2301372"/>
            <a:ext cx="8089904" cy="4827561"/>
          </a:xfrm>
        </p:spPr>
        <p:txBody>
          <a:bodyPr>
            <a:noAutofit/>
          </a:bodyPr>
          <a:lstStyle/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US" sz="2800" dirty="0" smtClean="0"/>
              <a:t>Ongoing effort to excite, engage and inform regional communities </a:t>
            </a:r>
          </a:p>
          <a:p>
            <a:pPr>
              <a:spcBef>
                <a:spcPct val="0"/>
              </a:spcBef>
            </a:pPr>
            <a:endParaRPr lang="en-US" sz="2800" dirty="0" smtClean="0"/>
          </a:p>
          <a:p>
            <a:pPr marL="731520" lvl="2" indent="-457200">
              <a:spcBef>
                <a:spcPct val="0"/>
              </a:spcBef>
            </a:pPr>
            <a:r>
              <a:rPr lang="en-US" sz="2000" dirty="0" smtClean="0"/>
              <a:t>Onsite presence at more than 30 events</a:t>
            </a:r>
          </a:p>
          <a:p>
            <a:pPr marL="731520" lvl="2" indent="-457200">
              <a:spcBef>
                <a:spcPct val="0"/>
              </a:spcBef>
            </a:pPr>
            <a:r>
              <a:rPr lang="en-US" sz="2000" dirty="0" smtClean="0"/>
              <a:t>Spoke to nearly 100 neighborhood, civic &amp; community groups</a:t>
            </a:r>
          </a:p>
          <a:p>
            <a:pPr marL="731520" lvl="2" indent="-457200">
              <a:spcBef>
                <a:spcPct val="0"/>
              </a:spcBef>
            </a:pPr>
            <a:r>
              <a:rPr lang="en-US" sz="2000" dirty="0" smtClean="0"/>
              <a:t>Operated Bike Valet at Folk Festival, Redskins Training Camp and more</a:t>
            </a:r>
          </a:p>
          <a:p>
            <a:pPr marL="731520" lvl="2" indent="-457200">
              <a:spcBef>
                <a:spcPct val="0"/>
              </a:spcBef>
            </a:pPr>
            <a:r>
              <a:rPr lang="en-US" sz="2000" dirty="0" smtClean="0"/>
              <a:t>Visibility through ongoing social and traditional media efforts</a:t>
            </a:r>
          </a:p>
          <a:p>
            <a:pPr marL="731520" lvl="2" indent="-457200">
              <a:spcBef>
                <a:spcPct val="0"/>
              </a:spcBef>
            </a:pPr>
            <a:endParaRPr lang="en-US" sz="2000" dirty="0"/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Direct communications with large organizations and attractions along race route to educate and inform</a:t>
            </a:r>
          </a:p>
          <a:p>
            <a:pPr lvl="2" indent="0">
              <a:spcBef>
                <a:spcPct val="0"/>
              </a:spcBef>
              <a:buNone/>
            </a:pPr>
            <a:endParaRPr lang="en-US" sz="2800" dirty="0"/>
          </a:p>
          <a:p>
            <a:pPr marL="731520" lvl="2" indent="-457200">
              <a:spcBef>
                <a:spcPct val="0"/>
              </a:spcBef>
            </a:pPr>
            <a:endParaRPr lang="en-US" sz="20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99075" y="194564"/>
            <a:ext cx="4518025" cy="1050036"/>
          </a:xfrm>
          <a:prstGeom prst="rect">
            <a:avLst/>
          </a:prstGeom>
        </p:spPr>
        <p:txBody>
          <a:bodyPr vert="horz" lIns="101882" tIns="50941" rIns="101882" bIns="50941" rtlCol="0" anchor="t">
            <a:noAutofit/>
          </a:bodyPr>
          <a:lstStyle>
            <a:lvl1pPr algn="l" defTabSz="509412" rtl="0" eaLnBrk="1" latinLnBrk="0" hangingPunct="1">
              <a:spcBef>
                <a:spcPct val="0"/>
              </a:spcBef>
              <a:buNone/>
              <a:defRPr sz="4000" b="0" i="0" kern="1200" cap="all">
                <a:solidFill>
                  <a:srgbClr val="00488B"/>
                </a:solidFill>
                <a:latin typeface="Gotham HTF Bold"/>
                <a:ea typeface="+mj-ea"/>
                <a:cs typeface="Gotham HTF Bold"/>
              </a:defRPr>
            </a:lvl1pPr>
          </a:lstStyle>
          <a:p>
            <a:pPr algn="r"/>
            <a:r>
              <a:rPr lang="en-US" sz="3200" dirty="0" smtClean="0"/>
              <a:t>Community Outreach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9335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91068" y="1452933"/>
            <a:ext cx="7408332" cy="1040659"/>
          </a:xfrm>
        </p:spPr>
        <p:txBody>
          <a:bodyPr/>
          <a:lstStyle/>
          <a:p>
            <a:r>
              <a:rPr lang="en-US" sz="3200" dirty="0" smtClean="0"/>
              <a:t>3 phased Plan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711196" y="2636586"/>
            <a:ext cx="7924804" cy="4665914"/>
          </a:xfrm>
        </p:spPr>
        <p:txBody>
          <a:bodyPr>
            <a:noAutofit/>
          </a:bodyPr>
          <a:lstStyle/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sz="2800" dirty="0" smtClean="0"/>
              <a:t>Engaging Community w/ Details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endParaRPr lang="en-US" sz="2800" dirty="0"/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sz="2800" dirty="0" smtClean="0"/>
              <a:t>Direct Dialogue w/ Impacted Businesses &amp; Residents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endParaRPr lang="en-US" sz="2800" dirty="0" smtClean="0"/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sz="2800" dirty="0" smtClean="0"/>
              <a:t>Traffic Management Plan Outreach &amp;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Wave of Prologues</a:t>
            </a:r>
          </a:p>
          <a:p>
            <a:pPr>
              <a:spcBef>
                <a:spcPct val="0"/>
              </a:spcBef>
            </a:pPr>
            <a:endParaRPr lang="en-US" sz="1800" dirty="0" smtClean="0"/>
          </a:p>
          <a:p>
            <a:pPr>
              <a:spcBef>
                <a:spcPct val="0"/>
              </a:spcBef>
            </a:pPr>
            <a:endParaRPr lang="en-US" sz="1800" dirty="0"/>
          </a:p>
          <a:p>
            <a:pPr>
              <a:spcBef>
                <a:spcPct val="0"/>
              </a:spcBef>
            </a:pPr>
            <a:r>
              <a:rPr lang="en-US" sz="2800" dirty="0" smtClean="0"/>
              <a:t>Ongoing activities across all 3 Phases:</a:t>
            </a: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US" sz="2000" dirty="0" smtClean="0"/>
              <a:t>Traditional and social media, event presence, speaking opportunities, neighborhood meetings, etc.</a:t>
            </a:r>
          </a:p>
          <a:p>
            <a:pPr>
              <a:spcBef>
                <a:spcPct val="0"/>
              </a:spcBef>
            </a:pPr>
            <a:endParaRPr lang="en-US" sz="28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99075" y="194564"/>
            <a:ext cx="4518025" cy="1050036"/>
          </a:xfrm>
          <a:prstGeom prst="rect">
            <a:avLst/>
          </a:prstGeom>
        </p:spPr>
        <p:txBody>
          <a:bodyPr vert="horz" lIns="101882" tIns="50941" rIns="101882" bIns="50941" rtlCol="0" anchor="t">
            <a:noAutofit/>
          </a:bodyPr>
          <a:lstStyle>
            <a:lvl1pPr algn="l" defTabSz="509412" rtl="0" eaLnBrk="1" latinLnBrk="0" hangingPunct="1">
              <a:spcBef>
                <a:spcPct val="0"/>
              </a:spcBef>
              <a:buNone/>
              <a:defRPr sz="4000" b="0" i="0" kern="1200" cap="all">
                <a:solidFill>
                  <a:srgbClr val="00488B"/>
                </a:solidFill>
                <a:latin typeface="Gotham HTF Bold"/>
                <a:ea typeface="+mj-ea"/>
                <a:cs typeface="Gotham HTF Bold"/>
              </a:defRPr>
            </a:lvl1pPr>
          </a:lstStyle>
          <a:p>
            <a:pPr algn="r"/>
            <a:r>
              <a:rPr lang="en-US" sz="3200" dirty="0" smtClean="0"/>
              <a:t>Community Outreach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7088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ichmond Bike Race">
      <a:dk1>
        <a:srgbClr val="231F20"/>
      </a:dk1>
      <a:lt1>
        <a:sysClr val="window" lastClr="FFFFFF"/>
      </a:lt1>
      <a:dk2>
        <a:srgbClr val="00488B"/>
      </a:dk2>
      <a:lt2>
        <a:srgbClr val="2F7DC1"/>
      </a:lt2>
      <a:accent1>
        <a:srgbClr val="0061A1"/>
      </a:accent1>
      <a:accent2>
        <a:srgbClr val="00AEEF"/>
      </a:accent2>
      <a:accent3>
        <a:srgbClr val="E2383F"/>
      </a:accent3>
      <a:accent4>
        <a:srgbClr val="231F20"/>
      </a:accent4>
      <a:accent5>
        <a:srgbClr val="FBEB23"/>
      </a:accent5>
      <a:accent6>
        <a:srgbClr val="55B95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4460</TotalTime>
  <Words>608</Words>
  <Application>Microsoft Office PowerPoint</Application>
  <PresentationFormat>Custom</PresentationFormat>
  <Paragraphs>193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Meiryo</vt:lpstr>
      <vt:lpstr>Arial</vt:lpstr>
      <vt:lpstr>Calibri</vt:lpstr>
      <vt:lpstr>Gotham HTF Bold</vt:lpstr>
      <vt:lpstr>Gotham HTF Book</vt:lpstr>
      <vt:lpstr>Gotham HTF Medium</vt:lpstr>
      <vt:lpstr>Lucida Grande</vt:lpstr>
      <vt:lpstr>Times New Roman</vt:lpstr>
      <vt:lpstr>Wingdings</vt:lpstr>
      <vt:lpstr>Office Theme</vt:lpstr>
      <vt:lpstr>Traffic impact Briefing </vt:lpstr>
      <vt:lpstr> Agenda</vt:lpstr>
      <vt:lpstr>Event  Overview</vt:lpstr>
      <vt:lpstr> Schedule</vt:lpstr>
      <vt:lpstr>PowerPoint Presentation</vt:lpstr>
      <vt:lpstr>PowerPoint Presentation</vt:lpstr>
      <vt:lpstr>PowerPoint Presentation</vt:lpstr>
      <vt:lpstr>Pre-phase| Before February 25, 2014</vt:lpstr>
      <vt:lpstr>3 phased Plan  </vt:lpstr>
      <vt:lpstr>Phase 1 | February 25 – March 18   </vt:lpstr>
      <vt:lpstr>Phase 2 | March 19 – Early April </vt:lpstr>
      <vt:lpstr>Phase 3 | April – May, 2 </vt:lpstr>
      <vt:lpstr>Traffic Mitigation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SPECTATOR  experiences</vt:lpstr>
      <vt:lpstr>SPECTATOR  experiences</vt:lpstr>
      <vt:lpstr>Upcoming Prologue Events</vt:lpstr>
    </vt:vector>
  </TitlesOfParts>
  <Company>West Cary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Blair Keeley</dc:creator>
  <cp:lastModifiedBy>owner</cp:lastModifiedBy>
  <cp:revision>150</cp:revision>
  <cp:lastPrinted>2014-03-19T13:29:49Z</cp:lastPrinted>
  <dcterms:created xsi:type="dcterms:W3CDTF">2014-02-24T22:55:04Z</dcterms:created>
  <dcterms:modified xsi:type="dcterms:W3CDTF">2014-04-10T01:38:13Z</dcterms:modified>
</cp:coreProperties>
</file>